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Comfortaa SemiBold"/>
      <p:regular r:id="rId48"/>
      <p:bold r:id="rId49"/>
    </p:embeddedFont>
    <p:embeddedFont>
      <p:font typeface="Proxima Nova"/>
      <p:regular r:id="rId50"/>
      <p:bold r:id="rId51"/>
      <p:italic r:id="rId52"/>
      <p:boldItalic r:id="rId53"/>
    </p:embeddedFont>
    <p:embeddedFont>
      <p:font typeface="Nunito"/>
      <p:regular r:id="rId54"/>
      <p:bold r:id="rId55"/>
      <p:italic r:id="rId56"/>
      <p:boldItalic r:id="rId57"/>
    </p:embeddedFont>
    <p:embeddedFont>
      <p:font typeface="Maven Pro"/>
      <p:regular r:id="rId58"/>
      <p:bold r:id="rId59"/>
    </p:embeddedFont>
    <p:embeddedFont>
      <p:font typeface="Alfa Slab One"/>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omfortaaSemiBold-regular.fntdata"/><Relationship Id="rId47" Type="http://schemas.openxmlformats.org/officeDocument/2006/relationships/slide" Target="slides/slide42.xml"/><Relationship Id="rId49" Type="http://schemas.openxmlformats.org/officeDocument/2006/relationships/font" Target="fonts/Comfortaa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lfaSlabOne-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6.xml"/><Relationship Id="rId55" Type="http://schemas.openxmlformats.org/officeDocument/2006/relationships/font" Target="fonts/Nunito-bold.fntdata"/><Relationship Id="rId10" Type="http://schemas.openxmlformats.org/officeDocument/2006/relationships/slide" Target="slides/slide5.xml"/><Relationship Id="rId54" Type="http://schemas.openxmlformats.org/officeDocument/2006/relationships/font" Target="fonts/Nunito-regular.fntdata"/><Relationship Id="rId13" Type="http://schemas.openxmlformats.org/officeDocument/2006/relationships/slide" Target="slides/slide8.xml"/><Relationship Id="rId57" Type="http://schemas.openxmlformats.org/officeDocument/2006/relationships/font" Target="fonts/Nunito-boldItalic.fntdata"/><Relationship Id="rId12" Type="http://schemas.openxmlformats.org/officeDocument/2006/relationships/slide" Target="slides/slide7.xml"/><Relationship Id="rId56" Type="http://schemas.openxmlformats.org/officeDocument/2006/relationships/font" Target="fonts/Nunito-italic.fntdata"/><Relationship Id="rId15" Type="http://schemas.openxmlformats.org/officeDocument/2006/relationships/slide" Target="slides/slide10.xml"/><Relationship Id="rId59" Type="http://schemas.openxmlformats.org/officeDocument/2006/relationships/font" Target="fonts/MavenPro-bold.fntdata"/><Relationship Id="rId14" Type="http://schemas.openxmlformats.org/officeDocument/2006/relationships/slide" Target="slides/slide9.xml"/><Relationship Id="rId58" Type="http://schemas.openxmlformats.org/officeDocument/2006/relationships/font" Target="fonts/MavenPr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8eb3e124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8eb3e12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964222681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964222681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964222681a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964222681a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964222681a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964222681a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964222681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964222681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9824f9020e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9824f9020e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9824f9020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9824f9020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9824f9020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9824f9020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9824f902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9824f902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9824f9020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9824f9020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9824f9020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9824f9020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964222681a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964222681a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9824f9020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9824f9020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964222681a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964222681a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964222681a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964222681a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964222681a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964222681a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964222681a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964222681a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964222681a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964222681a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964222681a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964222681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964222681a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964222681a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963963302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963963302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963963302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963963302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96422268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96422268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963963302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963963302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963963302a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963963302a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963963302a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963963302a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963963302a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963963302a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963963302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963963302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964222681a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964222681a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964222681a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964222681a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964222681a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964222681a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964222681a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964222681a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964222681a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964222681a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963120db2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963120db2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963963302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963963302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964222681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964222681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9824f9020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9824f9020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963120db2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963120db2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964222681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964222681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963120db2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963120db2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964222681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964222681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964222681a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964222681a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th"/>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2.png"/><Relationship Id="rId10" Type="http://schemas.openxmlformats.org/officeDocument/2006/relationships/image" Target="../media/image3.png"/><Relationship Id="rId9"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rot="121">
            <a:off x="143680" y="99231"/>
            <a:ext cx="8520600" cy="948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h"/>
              <a:t>CRM for BMW</a:t>
            </a:r>
            <a:endParaRPr/>
          </a:p>
        </p:txBody>
      </p:sp>
      <p:sp>
        <p:nvSpPr>
          <p:cNvPr id="278" name="Google Shape;278;p13"/>
          <p:cNvSpPr txBox="1"/>
          <p:nvPr>
            <p:ph idx="1" type="subTitle"/>
          </p:nvPr>
        </p:nvSpPr>
        <p:spPr>
          <a:xfrm>
            <a:off x="450925" y="3116673"/>
            <a:ext cx="85206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h">
                <a:solidFill>
                  <a:schemeClr val="lt1"/>
                </a:solidFill>
              </a:rPr>
              <a:t>By </a:t>
            </a:r>
            <a:endParaRPr b="1">
              <a:solidFill>
                <a:schemeClr val="lt1"/>
              </a:solidFill>
            </a:endParaRPr>
          </a:p>
          <a:p>
            <a:pPr indent="0" lvl="0" marL="0" rtl="0" algn="l">
              <a:spcBef>
                <a:spcPts val="0"/>
              </a:spcBef>
              <a:spcAft>
                <a:spcPts val="0"/>
              </a:spcAft>
              <a:buNone/>
            </a:pPr>
            <a:r>
              <a:rPr b="1" lang="th">
                <a:solidFill>
                  <a:schemeClr val="lt1"/>
                </a:solidFill>
              </a:rPr>
              <a:t>Group 8</a:t>
            </a:r>
            <a:endParaRPr b="1">
              <a:solidFill>
                <a:schemeClr val="lt1"/>
              </a:solidFill>
            </a:endParaRPr>
          </a:p>
        </p:txBody>
      </p:sp>
      <p:sp>
        <p:nvSpPr>
          <p:cNvPr id="279" name="Google Shape;279;p13"/>
          <p:cNvSpPr txBox="1"/>
          <p:nvPr/>
        </p:nvSpPr>
        <p:spPr>
          <a:xfrm>
            <a:off x="3661600" y="3973975"/>
            <a:ext cx="3021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 Pongraphe Kangsanarak</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Ms. Simon Tanquerido Pricilla Faye</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 Issaret Prachitmutita</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 Nguyen Thai Anh</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 Abhinav Asheesh Lugun</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chemeClr val="lt1"/>
            </a:gs>
            <a:gs pos="76000">
              <a:srgbClr val="E6E6E6"/>
            </a:gs>
            <a:gs pos="100000">
              <a:srgbClr val="CCCCCC"/>
            </a:gs>
          </a:gsLst>
          <a:lin ang="5400012" scaled="0"/>
        </a:gradFill>
      </p:bgPr>
    </p:bg>
    <p:spTree>
      <p:nvGrpSpPr>
        <p:cNvPr id="340" name="Shape 340"/>
        <p:cNvGrpSpPr/>
        <p:nvPr/>
      </p:nvGrpSpPr>
      <p:grpSpPr>
        <a:xfrm>
          <a:off x="0" y="0"/>
          <a:ext cx="0" cy="0"/>
          <a:chOff x="0" y="0"/>
          <a:chExt cx="0" cy="0"/>
        </a:xfrm>
      </p:grpSpPr>
      <p:sp>
        <p:nvSpPr>
          <p:cNvPr id="341" name="Google Shape;341;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solidFill>
                  <a:srgbClr val="3A3A3A"/>
                </a:solidFill>
                <a:highlight>
                  <a:schemeClr val="lt1"/>
                </a:highlight>
              </a:rPr>
              <a:t>Issaret:   Relational vs Document Database</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p:txBody>
      </p:sp>
      <p:pic>
        <p:nvPicPr>
          <p:cNvPr id="342" name="Google Shape;342;p22"/>
          <p:cNvPicPr preferRelativeResize="0"/>
          <p:nvPr/>
        </p:nvPicPr>
        <p:blipFill>
          <a:blip r:embed="rId3">
            <a:alphaModFix/>
          </a:blip>
          <a:stretch>
            <a:fillRect/>
          </a:stretch>
        </p:blipFill>
        <p:spPr>
          <a:xfrm>
            <a:off x="0" y="2877146"/>
            <a:ext cx="5303977" cy="2175451"/>
          </a:xfrm>
          <a:prstGeom prst="rect">
            <a:avLst/>
          </a:prstGeom>
          <a:noFill/>
          <a:ln>
            <a:noFill/>
          </a:ln>
        </p:spPr>
      </p:pic>
      <p:pic>
        <p:nvPicPr>
          <p:cNvPr id="343" name="Google Shape;343;p22"/>
          <p:cNvPicPr preferRelativeResize="0"/>
          <p:nvPr/>
        </p:nvPicPr>
        <p:blipFill>
          <a:blip r:embed="rId4">
            <a:alphaModFix/>
          </a:blip>
          <a:stretch>
            <a:fillRect/>
          </a:stretch>
        </p:blipFill>
        <p:spPr>
          <a:xfrm>
            <a:off x="4959750" y="1081225"/>
            <a:ext cx="4105974" cy="3191126"/>
          </a:xfrm>
          <a:prstGeom prst="rect">
            <a:avLst/>
          </a:prstGeom>
          <a:noFill/>
          <a:ln>
            <a:noFill/>
          </a:ln>
        </p:spPr>
      </p:pic>
      <p:sp>
        <p:nvSpPr>
          <p:cNvPr id="344" name="Google Shape;344;p22"/>
          <p:cNvSpPr txBox="1"/>
          <p:nvPr/>
        </p:nvSpPr>
        <p:spPr>
          <a:xfrm>
            <a:off x="848400" y="2196775"/>
            <a:ext cx="32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h">
                <a:latin typeface="Nunito"/>
                <a:ea typeface="Nunito"/>
                <a:cs typeface="Nunito"/>
                <a:sym typeface="Nunito"/>
              </a:rPr>
              <a:t>Relational Database</a:t>
            </a:r>
            <a:endParaRPr b="1">
              <a:latin typeface="Nunito"/>
              <a:ea typeface="Nunito"/>
              <a:cs typeface="Nunito"/>
              <a:sym typeface="Nunito"/>
            </a:endParaRPr>
          </a:p>
        </p:txBody>
      </p:sp>
      <p:sp>
        <p:nvSpPr>
          <p:cNvPr id="345" name="Google Shape;345;p22"/>
          <p:cNvSpPr txBox="1"/>
          <p:nvPr/>
        </p:nvSpPr>
        <p:spPr>
          <a:xfrm>
            <a:off x="5614050" y="4402050"/>
            <a:ext cx="32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h">
                <a:latin typeface="Nunito"/>
                <a:ea typeface="Nunito"/>
                <a:cs typeface="Nunito"/>
                <a:sym typeface="Nunito"/>
              </a:rPr>
              <a:t>Document</a:t>
            </a:r>
            <a:r>
              <a:rPr b="1" lang="th">
                <a:latin typeface="Nunito"/>
                <a:ea typeface="Nunito"/>
                <a:cs typeface="Nunito"/>
                <a:sym typeface="Nunito"/>
              </a:rPr>
              <a:t> Database</a:t>
            </a:r>
            <a:endParaRPr b="1">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The manager would like to know how many client came to the shop and not repair?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1" name="Google Shape;351;p23"/>
          <p:cNvPicPr preferRelativeResize="0"/>
          <p:nvPr/>
        </p:nvPicPr>
        <p:blipFill>
          <a:blip r:embed="rId3">
            <a:alphaModFix/>
          </a:blip>
          <a:stretch>
            <a:fillRect/>
          </a:stretch>
        </p:blipFill>
        <p:spPr>
          <a:xfrm>
            <a:off x="1223600" y="1697250"/>
            <a:ext cx="7190912" cy="3240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57" name="Google Shape;357;p24"/>
          <p:cNvPicPr preferRelativeResize="0"/>
          <p:nvPr/>
        </p:nvPicPr>
        <p:blipFill>
          <a:blip r:embed="rId3">
            <a:alphaModFix/>
          </a:blip>
          <a:stretch>
            <a:fillRect/>
          </a:stretch>
        </p:blipFill>
        <p:spPr>
          <a:xfrm>
            <a:off x="0" y="1"/>
            <a:ext cx="6446426" cy="1988700"/>
          </a:xfrm>
          <a:prstGeom prst="rect">
            <a:avLst/>
          </a:prstGeom>
          <a:noFill/>
          <a:ln>
            <a:noFill/>
          </a:ln>
        </p:spPr>
      </p:pic>
      <p:pic>
        <p:nvPicPr>
          <p:cNvPr id="358" name="Google Shape;358;p24"/>
          <p:cNvPicPr preferRelativeResize="0"/>
          <p:nvPr/>
        </p:nvPicPr>
        <p:blipFill>
          <a:blip r:embed="rId4">
            <a:alphaModFix/>
          </a:blip>
          <a:stretch>
            <a:fillRect/>
          </a:stretch>
        </p:blipFill>
        <p:spPr>
          <a:xfrm>
            <a:off x="3120242" y="1988700"/>
            <a:ext cx="6023758" cy="3154799"/>
          </a:xfrm>
          <a:prstGeom prst="rect">
            <a:avLst/>
          </a:prstGeom>
          <a:noFill/>
          <a:ln>
            <a:noFill/>
          </a:ln>
        </p:spPr>
      </p:pic>
      <p:sp>
        <p:nvSpPr>
          <p:cNvPr id="359" name="Google Shape;359;p24"/>
          <p:cNvSpPr txBox="1"/>
          <p:nvPr/>
        </p:nvSpPr>
        <p:spPr>
          <a:xfrm>
            <a:off x="6552450" y="863575"/>
            <a:ext cx="32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h">
                <a:latin typeface="Nunito"/>
                <a:ea typeface="Nunito"/>
                <a:cs typeface="Nunito"/>
                <a:sym typeface="Nunito"/>
              </a:rPr>
              <a:t>Relational Database</a:t>
            </a:r>
            <a:endParaRPr b="1">
              <a:latin typeface="Nunito"/>
              <a:ea typeface="Nunito"/>
              <a:cs typeface="Nunito"/>
              <a:sym typeface="Nunito"/>
            </a:endParaRPr>
          </a:p>
        </p:txBody>
      </p:sp>
      <p:sp>
        <p:nvSpPr>
          <p:cNvPr id="360" name="Google Shape;360;p24"/>
          <p:cNvSpPr txBox="1"/>
          <p:nvPr/>
        </p:nvSpPr>
        <p:spPr>
          <a:xfrm>
            <a:off x="151500" y="3015800"/>
            <a:ext cx="32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h">
                <a:latin typeface="Nunito"/>
                <a:ea typeface="Nunito"/>
                <a:cs typeface="Nunito"/>
                <a:sym typeface="Nunito"/>
              </a:rPr>
              <a:t>Document</a:t>
            </a:r>
            <a:r>
              <a:rPr b="1" lang="th">
                <a:latin typeface="Nunito"/>
                <a:ea typeface="Nunito"/>
                <a:cs typeface="Nunito"/>
                <a:sym typeface="Nunito"/>
              </a:rPr>
              <a:t> Database</a:t>
            </a:r>
            <a:endParaRPr b="1">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364" name="Shape 364"/>
        <p:cNvGrpSpPr/>
        <p:nvPr/>
      </p:nvGrpSpPr>
      <p:grpSpPr>
        <a:xfrm>
          <a:off x="0" y="0"/>
          <a:ext cx="0" cy="0"/>
          <a:chOff x="0" y="0"/>
          <a:chExt cx="0" cy="0"/>
        </a:xfrm>
      </p:grpSpPr>
      <p:sp>
        <p:nvSpPr>
          <p:cNvPr id="365" name="Google Shape;365;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AOF</a:t>
            </a:r>
            <a:endParaRPr/>
          </a:p>
        </p:txBody>
      </p:sp>
      <p:sp>
        <p:nvSpPr>
          <p:cNvPr id="366" name="Google Shape;366;p25"/>
          <p:cNvSpPr txBox="1"/>
          <p:nvPr>
            <p:ph idx="1" type="body"/>
          </p:nvPr>
        </p:nvSpPr>
        <p:spPr>
          <a:xfrm>
            <a:off x="114300" y="1728775"/>
            <a:ext cx="8621400" cy="22881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0"/>
              </a:spcAft>
              <a:buSzPts val="852"/>
              <a:buNone/>
            </a:pPr>
            <a:r>
              <a:rPr lang="th" sz="1695">
                <a:solidFill>
                  <a:srgbClr val="000000"/>
                </a:solidFill>
                <a:latin typeface="Proxima Nova"/>
                <a:ea typeface="Proxima Nova"/>
                <a:cs typeface="Proxima Nova"/>
                <a:sym typeface="Proxima Nova"/>
              </a:rPr>
              <a:t>Background: A new customer wants to register with the shop </a:t>
            </a:r>
            <a:endParaRPr sz="1695">
              <a:solidFill>
                <a:srgbClr val="000000"/>
              </a:solidFill>
              <a:latin typeface="Proxima Nova"/>
              <a:ea typeface="Proxima Nova"/>
              <a:cs typeface="Proxima Nova"/>
              <a:sym typeface="Proxima Nova"/>
            </a:endParaRPr>
          </a:p>
          <a:p>
            <a:pPr indent="0" lvl="0" marL="457200" rtl="0" algn="l">
              <a:lnSpc>
                <a:spcPct val="95000"/>
              </a:lnSpc>
              <a:spcBef>
                <a:spcPts val="1200"/>
              </a:spcBef>
              <a:spcAft>
                <a:spcPts val="0"/>
              </a:spcAft>
              <a:buSzPts val="852"/>
              <a:buNone/>
            </a:pPr>
            <a:r>
              <a:rPr lang="th" sz="1695">
                <a:solidFill>
                  <a:srgbClr val="000000"/>
                </a:solidFill>
                <a:latin typeface="Proxima Nova"/>
                <a:ea typeface="Proxima Nova"/>
                <a:cs typeface="Proxima Nova"/>
                <a:sym typeface="Proxima Nova"/>
              </a:rPr>
              <a:t>Addressed question:	</a:t>
            </a:r>
            <a:endParaRPr sz="1695">
              <a:solidFill>
                <a:srgbClr val="000000"/>
              </a:solidFill>
              <a:latin typeface="Proxima Nova"/>
              <a:ea typeface="Proxima Nova"/>
              <a:cs typeface="Proxima Nova"/>
              <a:sym typeface="Proxima Nova"/>
            </a:endParaRPr>
          </a:p>
          <a:p>
            <a:pPr indent="0" lvl="0" marL="457200" rtl="0" algn="l">
              <a:lnSpc>
                <a:spcPct val="95000"/>
              </a:lnSpc>
              <a:spcBef>
                <a:spcPts val="1200"/>
              </a:spcBef>
              <a:spcAft>
                <a:spcPts val="0"/>
              </a:spcAft>
              <a:buSzPts val="852"/>
              <a:buNone/>
            </a:pPr>
            <a:r>
              <a:rPr lang="th" sz="1695">
                <a:solidFill>
                  <a:srgbClr val="000000"/>
                </a:solidFill>
                <a:latin typeface="Proxima Nova"/>
                <a:ea typeface="Proxima Nova"/>
                <a:cs typeface="Proxima Nova"/>
                <a:sym typeface="Proxima Nova"/>
              </a:rPr>
              <a:t>1.  Check the the customer, old or new, using full name and insert their infor eg. visites and customer’s info .</a:t>
            </a:r>
            <a:endParaRPr sz="1695">
              <a:solidFill>
                <a:srgbClr val="000000"/>
              </a:solidFill>
              <a:latin typeface="Proxima Nova"/>
              <a:ea typeface="Proxima Nova"/>
              <a:cs typeface="Proxima Nova"/>
              <a:sym typeface="Proxima Nova"/>
            </a:endParaRPr>
          </a:p>
          <a:p>
            <a:pPr indent="0" lvl="0" marL="457200" rtl="0" algn="l">
              <a:lnSpc>
                <a:spcPct val="95000"/>
              </a:lnSpc>
              <a:spcBef>
                <a:spcPts val="1200"/>
              </a:spcBef>
              <a:spcAft>
                <a:spcPts val="0"/>
              </a:spcAft>
              <a:buSzPts val="852"/>
              <a:buNone/>
            </a:pPr>
            <a:r>
              <a:rPr lang="th" sz="1695">
                <a:solidFill>
                  <a:srgbClr val="000000"/>
                </a:solidFill>
                <a:latin typeface="Proxima Nova"/>
                <a:ea typeface="Proxima Nova"/>
                <a:cs typeface="Proxima Nova"/>
                <a:sym typeface="Proxima Nova"/>
              </a:rPr>
              <a:t>2. Customer information relate car</a:t>
            </a:r>
            <a:endParaRPr sz="1695">
              <a:solidFill>
                <a:srgbClr val="000000"/>
              </a:solidFill>
              <a:latin typeface="Proxima Nova"/>
              <a:ea typeface="Proxima Nova"/>
              <a:cs typeface="Proxima Nova"/>
              <a:sym typeface="Proxima Nova"/>
            </a:endParaRPr>
          </a:p>
          <a:p>
            <a:pPr indent="0" lvl="0" marL="0" rtl="0" algn="l">
              <a:lnSpc>
                <a:spcPct val="95000"/>
              </a:lnSpc>
              <a:spcBef>
                <a:spcPts val="1200"/>
              </a:spcBef>
              <a:spcAft>
                <a:spcPts val="1200"/>
              </a:spcAft>
              <a:buSzPts val="852"/>
              <a:buNone/>
            </a:pPr>
            <a:r>
              <a:t/>
            </a:r>
            <a:endParaRPr sz="1307"/>
          </a:p>
        </p:txBody>
      </p:sp>
      <p:sp>
        <p:nvSpPr>
          <p:cNvPr id="367" name="Google Shape;367;p25"/>
          <p:cNvSpPr txBox="1"/>
          <p:nvPr>
            <p:ph idx="1" type="body"/>
          </p:nvPr>
        </p:nvSpPr>
        <p:spPr>
          <a:xfrm>
            <a:off x="773150" y="1244975"/>
            <a:ext cx="7348200" cy="64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523"/>
              <a:buFont typeface="Arial"/>
              <a:buNone/>
            </a:pPr>
            <a:r>
              <a:rPr lang="th" sz="1535">
                <a:latin typeface="Alfa Slab One"/>
                <a:ea typeface="Alfa Slab One"/>
                <a:cs typeface="Alfa Slab One"/>
                <a:sym typeface="Alfa Slab One"/>
              </a:rPr>
              <a:t>Scenario:Manager want to know the customer and create a new one</a:t>
            </a:r>
            <a:endParaRPr sz="1535">
              <a:latin typeface="Alfa Slab One"/>
              <a:ea typeface="Alfa Slab One"/>
              <a:cs typeface="Alfa Slab One"/>
              <a:sym typeface="Alfa Slab One"/>
            </a:endParaRPr>
          </a:p>
          <a:p>
            <a:pPr indent="0" lvl="0" marL="0" rtl="0" algn="l">
              <a:spcBef>
                <a:spcPts val="0"/>
              </a:spcBef>
              <a:spcAft>
                <a:spcPts val="1200"/>
              </a:spcAft>
              <a:buSzPts val="523"/>
              <a:buNone/>
            </a:pPr>
            <a:r>
              <a:t/>
            </a:r>
            <a:endParaRPr sz="1535"/>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371" name="Shape 371"/>
        <p:cNvGrpSpPr/>
        <p:nvPr/>
      </p:nvGrpSpPr>
      <p:grpSpPr>
        <a:xfrm>
          <a:off x="0" y="0"/>
          <a:ext cx="0" cy="0"/>
          <a:chOff x="0" y="0"/>
          <a:chExt cx="0" cy="0"/>
        </a:xfrm>
      </p:grpSpPr>
      <p:sp>
        <p:nvSpPr>
          <p:cNvPr id="372" name="Google Shape;372;p26"/>
          <p:cNvSpPr txBox="1"/>
          <p:nvPr>
            <p:ph type="title"/>
          </p:nvPr>
        </p:nvSpPr>
        <p:spPr>
          <a:xfrm>
            <a:off x="1303800" y="4842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Aof</a:t>
            </a:r>
            <a:endParaRPr/>
          </a:p>
        </p:txBody>
      </p:sp>
      <p:sp>
        <p:nvSpPr>
          <p:cNvPr id="373" name="Google Shape;373;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t/>
            </a:r>
            <a:endParaRPr/>
          </a:p>
        </p:txBody>
      </p:sp>
      <p:sp>
        <p:nvSpPr>
          <p:cNvPr id="374" name="Google Shape;374;p26"/>
          <p:cNvSpPr txBox="1"/>
          <p:nvPr>
            <p:ph idx="1" type="body"/>
          </p:nvPr>
        </p:nvSpPr>
        <p:spPr>
          <a:xfrm>
            <a:off x="211200" y="950775"/>
            <a:ext cx="8721600" cy="64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th" sz="2000">
                <a:solidFill>
                  <a:srgbClr val="000000"/>
                </a:solidFill>
                <a:latin typeface="Proxima Nova"/>
                <a:ea typeface="Proxima Nova"/>
                <a:cs typeface="Proxima Nova"/>
                <a:sym typeface="Proxima Nova"/>
              </a:rPr>
              <a:t>Relationship Model                                    Document Model</a:t>
            </a:r>
            <a:endParaRPr sz="1700"/>
          </a:p>
        </p:txBody>
      </p:sp>
      <p:pic>
        <p:nvPicPr>
          <p:cNvPr id="375" name="Google Shape;375;p26"/>
          <p:cNvPicPr preferRelativeResize="0"/>
          <p:nvPr/>
        </p:nvPicPr>
        <p:blipFill rotWithShape="1">
          <a:blip r:embed="rId3">
            <a:alphaModFix/>
          </a:blip>
          <a:srcRect b="8567" l="0" r="0" t="0"/>
          <a:stretch/>
        </p:blipFill>
        <p:spPr>
          <a:xfrm>
            <a:off x="0" y="1814425"/>
            <a:ext cx="6721100" cy="2532990"/>
          </a:xfrm>
          <a:prstGeom prst="rect">
            <a:avLst/>
          </a:prstGeom>
          <a:noFill/>
          <a:ln>
            <a:noFill/>
          </a:ln>
        </p:spPr>
      </p:pic>
      <p:pic>
        <p:nvPicPr>
          <p:cNvPr id="376" name="Google Shape;376;p26"/>
          <p:cNvPicPr preferRelativeResize="0"/>
          <p:nvPr/>
        </p:nvPicPr>
        <p:blipFill>
          <a:blip r:embed="rId4">
            <a:alphaModFix/>
          </a:blip>
          <a:stretch>
            <a:fillRect/>
          </a:stretch>
        </p:blipFill>
        <p:spPr>
          <a:xfrm>
            <a:off x="4911996" y="1425550"/>
            <a:ext cx="4126051" cy="3670600"/>
          </a:xfrm>
          <a:prstGeom prst="rect">
            <a:avLst/>
          </a:prstGeom>
          <a:noFill/>
          <a:ln>
            <a:noFill/>
          </a:ln>
        </p:spPr>
      </p:pic>
      <p:pic>
        <p:nvPicPr>
          <p:cNvPr id="377" name="Google Shape;377;p26"/>
          <p:cNvPicPr preferRelativeResize="0"/>
          <p:nvPr/>
        </p:nvPicPr>
        <p:blipFill>
          <a:blip r:embed="rId5">
            <a:alphaModFix/>
          </a:blip>
          <a:stretch>
            <a:fillRect/>
          </a:stretch>
        </p:blipFill>
        <p:spPr>
          <a:xfrm>
            <a:off x="125500" y="2191071"/>
            <a:ext cx="9143999" cy="27681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381" name="Shape 381"/>
        <p:cNvGrpSpPr/>
        <p:nvPr/>
      </p:nvGrpSpPr>
      <p:grpSpPr>
        <a:xfrm>
          <a:off x="0" y="0"/>
          <a:ext cx="0" cy="0"/>
          <a:chOff x="0" y="0"/>
          <a:chExt cx="0" cy="0"/>
        </a:xfrm>
      </p:grpSpPr>
      <p:sp>
        <p:nvSpPr>
          <p:cNvPr id="382" name="Google Shape;382;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Aof</a:t>
            </a:r>
            <a:endParaRPr/>
          </a:p>
        </p:txBody>
      </p:sp>
      <p:sp>
        <p:nvSpPr>
          <p:cNvPr id="383" name="Google Shape;383;p27"/>
          <p:cNvSpPr txBox="1"/>
          <p:nvPr>
            <p:ph idx="1" type="body"/>
          </p:nvPr>
        </p:nvSpPr>
        <p:spPr>
          <a:xfrm>
            <a:off x="0" y="1945263"/>
            <a:ext cx="2445000" cy="999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th" sz="1100">
                <a:solidFill>
                  <a:srgbClr val="859900"/>
                </a:solidFill>
                <a:highlight>
                  <a:srgbClr val="1E1E1E"/>
                </a:highlight>
                <a:latin typeface="Arial"/>
                <a:ea typeface="Arial"/>
                <a:cs typeface="Arial"/>
                <a:sym typeface="Arial"/>
              </a:rPr>
              <a:t>Match</a:t>
            </a:r>
            <a:r>
              <a:rPr lang="th" sz="1100">
                <a:solidFill>
                  <a:srgbClr val="FDF6E3"/>
                </a:solidFill>
                <a:highlight>
                  <a:srgbClr val="1E1E1E"/>
                </a:highlight>
                <a:latin typeface="Arial"/>
                <a:ea typeface="Arial"/>
                <a:cs typeface="Arial"/>
                <a:sym typeface="Arial"/>
              </a:rPr>
              <a:t> </a:t>
            </a:r>
            <a:r>
              <a:rPr lang="th" sz="1100">
                <a:solidFill>
                  <a:srgbClr val="93A1A1"/>
                </a:solidFill>
                <a:highlight>
                  <a:srgbClr val="1E1E1E"/>
                </a:highlight>
                <a:latin typeface="Arial"/>
                <a:ea typeface="Arial"/>
                <a:cs typeface="Arial"/>
                <a:sym typeface="Arial"/>
              </a:rPr>
              <a:t>(</a:t>
            </a:r>
            <a:r>
              <a:rPr lang="th" sz="1100">
                <a:solidFill>
                  <a:srgbClr val="FDF6E3"/>
                </a:solidFill>
                <a:highlight>
                  <a:srgbClr val="1E1E1E"/>
                </a:highlight>
                <a:latin typeface="Arial"/>
                <a:ea typeface="Arial"/>
                <a:cs typeface="Arial"/>
                <a:sym typeface="Arial"/>
              </a:rPr>
              <a:t>u</a:t>
            </a:r>
            <a:r>
              <a:rPr lang="th" sz="1100">
                <a:solidFill>
                  <a:srgbClr val="93A1A1"/>
                </a:solidFill>
                <a:highlight>
                  <a:srgbClr val="1E1E1E"/>
                </a:highlight>
                <a:latin typeface="Arial"/>
                <a:ea typeface="Arial"/>
                <a:cs typeface="Arial"/>
                <a:sym typeface="Arial"/>
              </a:rPr>
              <a:t>:</a:t>
            </a:r>
            <a:r>
              <a:rPr lang="th" sz="1100">
                <a:solidFill>
                  <a:srgbClr val="FDF6E3"/>
                </a:solidFill>
                <a:highlight>
                  <a:srgbClr val="1E1E1E"/>
                </a:highlight>
                <a:latin typeface="Arial"/>
                <a:ea typeface="Arial"/>
                <a:cs typeface="Arial"/>
                <a:sym typeface="Arial"/>
              </a:rPr>
              <a:t>User</a:t>
            </a:r>
            <a:r>
              <a:rPr lang="th" sz="1100">
                <a:solidFill>
                  <a:srgbClr val="93A1A1"/>
                </a:solidFill>
                <a:highlight>
                  <a:srgbClr val="1E1E1E"/>
                </a:highlight>
                <a:latin typeface="Arial"/>
                <a:ea typeface="Arial"/>
                <a:cs typeface="Arial"/>
                <a:sym typeface="Arial"/>
              </a:rPr>
              <a:t>)</a:t>
            </a:r>
            <a:endParaRPr sz="1100">
              <a:solidFill>
                <a:srgbClr val="93A1A1"/>
              </a:solidFill>
              <a:highlight>
                <a:srgbClr val="1E1E1E"/>
              </a:highlight>
              <a:latin typeface="Arial"/>
              <a:ea typeface="Arial"/>
              <a:cs typeface="Arial"/>
              <a:sym typeface="Arial"/>
            </a:endParaRPr>
          </a:p>
          <a:p>
            <a:pPr indent="0" lvl="0" marL="0" rtl="0" algn="l">
              <a:spcBef>
                <a:spcPts val="1200"/>
              </a:spcBef>
              <a:spcAft>
                <a:spcPts val="0"/>
              </a:spcAft>
              <a:buNone/>
            </a:pPr>
            <a:r>
              <a:rPr lang="th" sz="1100">
                <a:solidFill>
                  <a:srgbClr val="859900"/>
                </a:solidFill>
                <a:highlight>
                  <a:srgbClr val="1E1E1E"/>
                </a:highlight>
                <a:latin typeface="Arial"/>
                <a:ea typeface="Arial"/>
                <a:cs typeface="Arial"/>
                <a:sym typeface="Arial"/>
              </a:rPr>
              <a:t>Where</a:t>
            </a:r>
            <a:r>
              <a:rPr lang="th" sz="1100">
                <a:solidFill>
                  <a:srgbClr val="FDF6E3"/>
                </a:solidFill>
                <a:highlight>
                  <a:srgbClr val="1E1E1E"/>
                </a:highlight>
                <a:latin typeface="Arial"/>
                <a:ea typeface="Arial"/>
                <a:cs typeface="Arial"/>
                <a:sym typeface="Arial"/>
              </a:rPr>
              <a:t> u</a:t>
            </a:r>
            <a:r>
              <a:rPr lang="th" sz="1100">
                <a:solidFill>
                  <a:srgbClr val="93A1A1"/>
                </a:solidFill>
                <a:highlight>
                  <a:srgbClr val="1E1E1E"/>
                </a:highlight>
                <a:latin typeface="Arial"/>
                <a:ea typeface="Arial"/>
                <a:cs typeface="Arial"/>
                <a:sym typeface="Arial"/>
              </a:rPr>
              <a:t>.</a:t>
            </a:r>
            <a:r>
              <a:rPr lang="th" sz="1100">
                <a:solidFill>
                  <a:srgbClr val="FDF6E3"/>
                </a:solidFill>
                <a:highlight>
                  <a:srgbClr val="1E1E1E"/>
                </a:highlight>
                <a:latin typeface="Arial"/>
                <a:ea typeface="Arial"/>
                <a:cs typeface="Arial"/>
                <a:sym typeface="Arial"/>
              </a:rPr>
              <a:t>name </a:t>
            </a:r>
            <a:r>
              <a:rPr lang="th" sz="1100">
                <a:solidFill>
                  <a:srgbClr val="93A1A1"/>
                </a:solidFill>
                <a:highlight>
                  <a:srgbClr val="1E1E1E"/>
                </a:highlight>
                <a:latin typeface="Arial"/>
                <a:ea typeface="Arial"/>
                <a:cs typeface="Arial"/>
                <a:sym typeface="Arial"/>
              </a:rPr>
              <a:t>=</a:t>
            </a:r>
            <a:r>
              <a:rPr lang="th" sz="1100">
                <a:solidFill>
                  <a:srgbClr val="FDF6E3"/>
                </a:solidFill>
                <a:highlight>
                  <a:srgbClr val="1E1E1E"/>
                </a:highlight>
                <a:latin typeface="Arial"/>
                <a:ea typeface="Arial"/>
                <a:cs typeface="Arial"/>
                <a:sym typeface="Arial"/>
              </a:rPr>
              <a:t> </a:t>
            </a:r>
            <a:r>
              <a:rPr lang="th" sz="1100">
                <a:solidFill>
                  <a:srgbClr val="B58900"/>
                </a:solidFill>
                <a:highlight>
                  <a:srgbClr val="1E1E1E"/>
                </a:highlight>
                <a:latin typeface="Arial"/>
                <a:ea typeface="Arial"/>
                <a:cs typeface="Arial"/>
                <a:sym typeface="Arial"/>
              </a:rPr>
              <a:t>"Georges Briscam"</a:t>
            </a:r>
            <a:r>
              <a:rPr lang="th" sz="1100">
                <a:solidFill>
                  <a:srgbClr val="FDF6E3"/>
                </a:solidFill>
                <a:highlight>
                  <a:srgbClr val="1E1E1E"/>
                </a:highlight>
                <a:latin typeface="Arial"/>
                <a:ea typeface="Arial"/>
                <a:cs typeface="Arial"/>
                <a:sym typeface="Arial"/>
              </a:rPr>
              <a:t> </a:t>
            </a:r>
            <a:endParaRPr sz="1100">
              <a:solidFill>
                <a:srgbClr val="FDF6E3"/>
              </a:solidFill>
              <a:highlight>
                <a:srgbClr val="1E1E1E"/>
              </a:highlight>
              <a:latin typeface="Arial"/>
              <a:ea typeface="Arial"/>
              <a:cs typeface="Arial"/>
              <a:sym typeface="Arial"/>
            </a:endParaRPr>
          </a:p>
          <a:p>
            <a:pPr indent="0" lvl="0" marL="0" rtl="0" algn="l">
              <a:spcBef>
                <a:spcPts val="1200"/>
              </a:spcBef>
              <a:spcAft>
                <a:spcPts val="1200"/>
              </a:spcAft>
              <a:buNone/>
            </a:pPr>
            <a:r>
              <a:rPr lang="th" sz="1100">
                <a:solidFill>
                  <a:srgbClr val="859900"/>
                </a:solidFill>
                <a:highlight>
                  <a:srgbClr val="1E1E1E"/>
                </a:highlight>
                <a:latin typeface="Arial"/>
                <a:ea typeface="Arial"/>
                <a:cs typeface="Arial"/>
                <a:sym typeface="Arial"/>
              </a:rPr>
              <a:t>Return</a:t>
            </a:r>
            <a:r>
              <a:rPr lang="th" sz="1100">
                <a:solidFill>
                  <a:srgbClr val="FDF6E3"/>
                </a:solidFill>
                <a:highlight>
                  <a:srgbClr val="1E1E1E"/>
                </a:highlight>
                <a:latin typeface="Arial"/>
                <a:ea typeface="Arial"/>
                <a:cs typeface="Arial"/>
                <a:sym typeface="Arial"/>
              </a:rPr>
              <a:t> u</a:t>
            </a:r>
            <a:r>
              <a:rPr lang="th" sz="1100">
                <a:solidFill>
                  <a:srgbClr val="93A1A1"/>
                </a:solidFill>
                <a:highlight>
                  <a:srgbClr val="1E1E1E"/>
                </a:highlight>
                <a:latin typeface="Arial"/>
                <a:ea typeface="Arial"/>
                <a:cs typeface="Arial"/>
                <a:sym typeface="Arial"/>
              </a:rPr>
              <a:t>;</a:t>
            </a:r>
            <a:endParaRPr/>
          </a:p>
        </p:txBody>
      </p:sp>
      <p:sp>
        <p:nvSpPr>
          <p:cNvPr id="384" name="Google Shape;384;p27"/>
          <p:cNvSpPr txBox="1"/>
          <p:nvPr>
            <p:ph idx="1" type="body"/>
          </p:nvPr>
        </p:nvSpPr>
        <p:spPr>
          <a:xfrm>
            <a:off x="431175" y="1253375"/>
            <a:ext cx="61665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600"/>
              <a:t>Graph Model </a:t>
            </a:r>
            <a:endParaRPr b="1" sz="2600"/>
          </a:p>
        </p:txBody>
      </p:sp>
      <p:pic>
        <p:nvPicPr>
          <p:cNvPr id="385" name="Google Shape;385;p27"/>
          <p:cNvPicPr preferRelativeResize="0"/>
          <p:nvPr/>
        </p:nvPicPr>
        <p:blipFill>
          <a:blip r:embed="rId3">
            <a:alphaModFix/>
          </a:blip>
          <a:stretch>
            <a:fillRect/>
          </a:stretch>
        </p:blipFill>
        <p:spPr>
          <a:xfrm>
            <a:off x="83250" y="3078925"/>
            <a:ext cx="5602267" cy="1849350"/>
          </a:xfrm>
          <a:prstGeom prst="rect">
            <a:avLst/>
          </a:prstGeom>
          <a:noFill/>
          <a:ln>
            <a:noFill/>
          </a:ln>
        </p:spPr>
      </p:pic>
      <p:pic>
        <p:nvPicPr>
          <p:cNvPr id="386" name="Google Shape;386;p27"/>
          <p:cNvPicPr preferRelativeResize="0"/>
          <p:nvPr/>
        </p:nvPicPr>
        <p:blipFill>
          <a:blip r:embed="rId4">
            <a:alphaModFix/>
          </a:blip>
          <a:stretch>
            <a:fillRect/>
          </a:stretch>
        </p:blipFill>
        <p:spPr>
          <a:xfrm>
            <a:off x="2167800" y="3078937"/>
            <a:ext cx="6166500" cy="1670184"/>
          </a:xfrm>
          <a:prstGeom prst="rect">
            <a:avLst/>
          </a:prstGeom>
          <a:noFill/>
          <a:ln>
            <a:noFill/>
          </a:ln>
        </p:spPr>
      </p:pic>
      <p:sp>
        <p:nvSpPr>
          <p:cNvPr id="387" name="Google Shape;387;p27"/>
          <p:cNvSpPr txBox="1"/>
          <p:nvPr/>
        </p:nvSpPr>
        <p:spPr>
          <a:xfrm>
            <a:off x="2445000" y="201395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h" sz="1100">
                <a:solidFill>
                  <a:srgbClr val="859900"/>
                </a:solidFill>
                <a:highlight>
                  <a:srgbClr val="1E1E1E"/>
                </a:highlight>
              </a:rPr>
              <a:t>Create</a:t>
            </a:r>
            <a:r>
              <a:rPr lang="th" sz="1100">
                <a:solidFill>
                  <a:srgbClr val="FDF6E3"/>
                </a:solidFill>
                <a:highlight>
                  <a:srgbClr val="1E1E1E"/>
                </a:highlight>
              </a:rPr>
              <a:t> </a:t>
            </a:r>
            <a:r>
              <a:rPr lang="th" sz="1100">
                <a:solidFill>
                  <a:srgbClr val="93A1A1"/>
                </a:solidFill>
                <a:highlight>
                  <a:srgbClr val="1E1E1E"/>
                </a:highlight>
              </a:rPr>
              <a:t>(</a:t>
            </a:r>
            <a:r>
              <a:rPr lang="th" sz="1100">
                <a:solidFill>
                  <a:srgbClr val="FDF6E3"/>
                </a:solidFill>
                <a:highlight>
                  <a:srgbClr val="1E1E1E"/>
                </a:highlight>
              </a:rPr>
              <a:t>U30</a:t>
            </a:r>
            <a:r>
              <a:rPr lang="th" sz="1100">
                <a:solidFill>
                  <a:srgbClr val="93A1A1"/>
                </a:solidFill>
                <a:highlight>
                  <a:srgbClr val="1E1E1E"/>
                </a:highlight>
              </a:rPr>
              <a:t>:</a:t>
            </a:r>
            <a:r>
              <a:rPr lang="th" sz="1100">
                <a:solidFill>
                  <a:srgbClr val="FDF6E3"/>
                </a:solidFill>
                <a:highlight>
                  <a:srgbClr val="1E1E1E"/>
                </a:highlight>
              </a:rPr>
              <a:t>User </a:t>
            </a:r>
            <a:r>
              <a:rPr lang="th" sz="1100">
                <a:solidFill>
                  <a:srgbClr val="93A1A1"/>
                </a:solidFill>
                <a:highlight>
                  <a:srgbClr val="1E1E1E"/>
                </a:highlight>
              </a:rPr>
              <a:t>{</a:t>
            </a:r>
            <a:r>
              <a:rPr lang="th" sz="1100">
                <a:solidFill>
                  <a:srgbClr val="FDF6E3"/>
                </a:solidFill>
                <a:highlight>
                  <a:srgbClr val="1E1E1E"/>
                </a:highlight>
              </a:rPr>
              <a:t>name</a:t>
            </a:r>
            <a:r>
              <a:rPr lang="th" sz="1100">
                <a:solidFill>
                  <a:srgbClr val="93A1A1"/>
                </a:solidFill>
                <a:highlight>
                  <a:srgbClr val="1E1E1E"/>
                </a:highlight>
              </a:rPr>
              <a:t>:</a:t>
            </a:r>
            <a:r>
              <a:rPr lang="th" sz="1100">
                <a:solidFill>
                  <a:srgbClr val="FDF6E3"/>
                </a:solidFill>
                <a:highlight>
                  <a:srgbClr val="1E1E1E"/>
                </a:highlight>
              </a:rPr>
              <a:t> </a:t>
            </a:r>
            <a:r>
              <a:rPr lang="th" sz="1100">
                <a:solidFill>
                  <a:srgbClr val="B58900"/>
                </a:solidFill>
                <a:highlight>
                  <a:srgbClr val="1E1E1E"/>
                </a:highlight>
              </a:rPr>
              <a:t>"Rachel Rohs"</a:t>
            </a:r>
            <a:r>
              <a:rPr lang="th" sz="1100">
                <a:solidFill>
                  <a:srgbClr val="93A1A1"/>
                </a:solidFill>
                <a:highlight>
                  <a:srgbClr val="1E1E1E"/>
                </a:highlight>
              </a:rPr>
              <a:t>,</a:t>
            </a:r>
            <a:r>
              <a:rPr lang="th" sz="1100">
                <a:solidFill>
                  <a:srgbClr val="FDF6E3"/>
                </a:solidFill>
                <a:highlight>
                  <a:srgbClr val="1E1E1E"/>
                </a:highlight>
              </a:rPr>
              <a:t> cusDOB</a:t>
            </a:r>
            <a:r>
              <a:rPr lang="th" sz="1100">
                <a:solidFill>
                  <a:srgbClr val="93A1A1"/>
                </a:solidFill>
                <a:highlight>
                  <a:srgbClr val="1E1E1E"/>
                </a:highlight>
              </a:rPr>
              <a:t>:</a:t>
            </a:r>
            <a:r>
              <a:rPr lang="th" sz="1100">
                <a:solidFill>
                  <a:srgbClr val="FDF6E3"/>
                </a:solidFill>
                <a:highlight>
                  <a:srgbClr val="1E1E1E"/>
                </a:highlight>
              </a:rPr>
              <a:t> </a:t>
            </a:r>
            <a:r>
              <a:rPr lang="th" sz="1100">
                <a:solidFill>
                  <a:srgbClr val="2AA198"/>
                </a:solidFill>
                <a:highlight>
                  <a:srgbClr val="1E1E1E"/>
                </a:highlight>
              </a:rPr>
              <a:t>34715</a:t>
            </a:r>
            <a:r>
              <a:rPr lang="th" sz="1100">
                <a:solidFill>
                  <a:srgbClr val="FDF6E3"/>
                </a:solidFill>
                <a:highlight>
                  <a:srgbClr val="1E1E1E"/>
                </a:highlight>
              </a:rPr>
              <a:t> </a:t>
            </a:r>
            <a:r>
              <a:rPr lang="th" sz="1100">
                <a:solidFill>
                  <a:srgbClr val="93A1A1"/>
                </a:solidFill>
                <a:highlight>
                  <a:srgbClr val="1E1E1E"/>
                </a:highlight>
              </a:rPr>
              <a:t>,</a:t>
            </a:r>
            <a:r>
              <a:rPr lang="th" sz="1100">
                <a:solidFill>
                  <a:srgbClr val="FDF6E3"/>
                </a:solidFill>
                <a:highlight>
                  <a:srgbClr val="1E1E1E"/>
                </a:highlight>
              </a:rPr>
              <a:t> cusPhone</a:t>
            </a:r>
            <a:r>
              <a:rPr lang="th" sz="1100">
                <a:solidFill>
                  <a:srgbClr val="93A1A1"/>
                </a:solidFill>
                <a:highlight>
                  <a:srgbClr val="1E1E1E"/>
                </a:highlight>
              </a:rPr>
              <a:t>:</a:t>
            </a:r>
            <a:r>
              <a:rPr lang="th" sz="1100">
                <a:solidFill>
                  <a:srgbClr val="FDF6E3"/>
                </a:solidFill>
                <a:highlight>
                  <a:srgbClr val="1E1E1E"/>
                </a:highlight>
              </a:rPr>
              <a:t>  </a:t>
            </a:r>
            <a:r>
              <a:rPr lang="th" sz="1100">
                <a:solidFill>
                  <a:srgbClr val="2AA198"/>
                </a:solidFill>
                <a:highlight>
                  <a:srgbClr val="1E1E1E"/>
                </a:highlight>
              </a:rPr>
              <a:t>9489637</a:t>
            </a:r>
            <a:r>
              <a:rPr lang="th" sz="1100">
                <a:solidFill>
                  <a:srgbClr val="FDF6E3"/>
                </a:solidFill>
                <a:highlight>
                  <a:srgbClr val="1E1E1E"/>
                </a:highlight>
              </a:rPr>
              <a:t> </a:t>
            </a:r>
            <a:r>
              <a:rPr lang="th" sz="1100">
                <a:solidFill>
                  <a:srgbClr val="93A1A1"/>
                </a:solidFill>
                <a:highlight>
                  <a:srgbClr val="1E1E1E"/>
                </a:highlight>
              </a:rPr>
              <a:t>,</a:t>
            </a:r>
            <a:r>
              <a:rPr lang="th" sz="1100">
                <a:solidFill>
                  <a:srgbClr val="FDF6E3"/>
                </a:solidFill>
                <a:highlight>
                  <a:srgbClr val="1E1E1E"/>
                </a:highlight>
              </a:rPr>
              <a:t> cusOccupation</a:t>
            </a:r>
            <a:r>
              <a:rPr lang="th" sz="1100">
                <a:solidFill>
                  <a:srgbClr val="93A1A1"/>
                </a:solidFill>
                <a:highlight>
                  <a:srgbClr val="1E1E1E"/>
                </a:highlight>
              </a:rPr>
              <a:t>:</a:t>
            </a:r>
            <a:r>
              <a:rPr lang="th" sz="1100">
                <a:solidFill>
                  <a:srgbClr val="B58900"/>
                </a:solidFill>
                <a:highlight>
                  <a:srgbClr val="1E1E1E"/>
                </a:highlight>
              </a:rPr>
              <a:t>"Engineering"</a:t>
            </a:r>
            <a:r>
              <a:rPr lang="th" sz="1100">
                <a:solidFill>
                  <a:srgbClr val="FDF6E3"/>
                </a:solidFill>
                <a:highlight>
                  <a:srgbClr val="1E1E1E"/>
                </a:highlight>
              </a:rPr>
              <a:t> </a:t>
            </a:r>
            <a:r>
              <a:rPr lang="th" sz="1100">
                <a:solidFill>
                  <a:srgbClr val="93A1A1"/>
                </a:solidFill>
                <a:highlight>
                  <a:srgbClr val="1E1E1E"/>
                </a:highlight>
              </a:rPr>
              <a:t>})</a:t>
            </a:r>
            <a:endParaRPr sz="1100">
              <a:solidFill>
                <a:srgbClr val="93A1A1"/>
              </a:solidFill>
              <a:highlight>
                <a:srgbClr val="1E1E1E"/>
              </a:highlight>
            </a:endParaRPr>
          </a:p>
          <a:p>
            <a:pPr indent="0" lvl="0" marL="0" rtl="0" algn="l">
              <a:spcBef>
                <a:spcPts val="0"/>
              </a:spcBef>
              <a:spcAft>
                <a:spcPts val="0"/>
              </a:spcAft>
              <a:buNone/>
            </a:pPr>
            <a:r>
              <a:rPr lang="th" sz="1100">
                <a:solidFill>
                  <a:srgbClr val="859900"/>
                </a:solidFill>
                <a:highlight>
                  <a:srgbClr val="1E1E1E"/>
                </a:highlight>
              </a:rPr>
              <a:t>Return</a:t>
            </a:r>
            <a:r>
              <a:rPr lang="th" sz="1100">
                <a:solidFill>
                  <a:srgbClr val="FDF6E3"/>
                </a:solidFill>
                <a:highlight>
                  <a:srgbClr val="1E1E1E"/>
                </a:highlight>
              </a:rPr>
              <a:t> U30</a:t>
            </a:r>
            <a:endParaRPr sz="1100">
              <a:solidFill>
                <a:srgbClr val="FDF6E3"/>
              </a:solidFill>
              <a:highlight>
                <a:srgbClr val="1E1E1E"/>
              </a:highlight>
            </a:endParaRPr>
          </a:p>
        </p:txBody>
      </p:sp>
      <p:sp>
        <p:nvSpPr>
          <p:cNvPr id="388" name="Google Shape;388;p27"/>
          <p:cNvSpPr txBox="1"/>
          <p:nvPr/>
        </p:nvSpPr>
        <p:spPr>
          <a:xfrm>
            <a:off x="5285975" y="1822700"/>
            <a:ext cx="33618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h" sz="1100">
                <a:solidFill>
                  <a:srgbClr val="859900"/>
                </a:solidFill>
                <a:highlight>
                  <a:srgbClr val="1E1E1E"/>
                </a:highlight>
              </a:rPr>
              <a:t>Match</a:t>
            </a:r>
            <a:r>
              <a:rPr lang="th" sz="1100">
                <a:solidFill>
                  <a:srgbClr val="FDF6E3"/>
                </a:solidFill>
                <a:highlight>
                  <a:srgbClr val="1E1E1E"/>
                </a:highlight>
              </a:rPr>
              <a:t> </a:t>
            </a:r>
            <a:r>
              <a:rPr lang="th" sz="1100">
                <a:solidFill>
                  <a:srgbClr val="93A1A1"/>
                </a:solidFill>
                <a:highlight>
                  <a:srgbClr val="1E1E1E"/>
                </a:highlight>
              </a:rPr>
              <a:t>(</a:t>
            </a:r>
            <a:r>
              <a:rPr lang="th" sz="1100">
                <a:solidFill>
                  <a:srgbClr val="FDF6E3"/>
                </a:solidFill>
                <a:highlight>
                  <a:srgbClr val="1E1E1E"/>
                </a:highlight>
              </a:rPr>
              <a:t>U30</a:t>
            </a:r>
            <a:r>
              <a:rPr lang="th" sz="1100">
                <a:solidFill>
                  <a:srgbClr val="93A1A1"/>
                </a:solidFill>
                <a:highlight>
                  <a:srgbClr val="1E1E1E"/>
                </a:highlight>
              </a:rPr>
              <a:t>:</a:t>
            </a:r>
            <a:r>
              <a:rPr lang="th" sz="1100">
                <a:solidFill>
                  <a:srgbClr val="FDF6E3"/>
                </a:solidFill>
                <a:highlight>
                  <a:srgbClr val="1E1E1E"/>
                </a:highlight>
              </a:rPr>
              <a:t>User</a:t>
            </a:r>
            <a:r>
              <a:rPr lang="th" sz="1100">
                <a:solidFill>
                  <a:srgbClr val="93A1A1"/>
                </a:solidFill>
                <a:highlight>
                  <a:srgbClr val="1E1E1E"/>
                </a:highlight>
              </a:rPr>
              <a:t>),</a:t>
            </a:r>
            <a:r>
              <a:rPr lang="th" sz="1100">
                <a:solidFill>
                  <a:srgbClr val="FDF6E3"/>
                </a:solidFill>
                <a:highlight>
                  <a:srgbClr val="1E1E1E"/>
                </a:highlight>
              </a:rPr>
              <a:t> </a:t>
            </a:r>
            <a:r>
              <a:rPr lang="th" sz="1100">
                <a:solidFill>
                  <a:srgbClr val="93A1A1"/>
                </a:solidFill>
                <a:highlight>
                  <a:srgbClr val="1E1E1E"/>
                </a:highlight>
              </a:rPr>
              <a:t>(</a:t>
            </a:r>
            <a:r>
              <a:rPr lang="th" sz="1100">
                <a:solidFill>
                  <a:srgbClr val="FDF6E3"/>
                </a:solidFill>
                <a:highlight>
                  <a:srgbClr val="1E1E1E"/>
                </a:highlight>
              </a:rPr>
              <a:t>C1</a:t>
            </a:r>
            <a:r>
              <a:rPr lang="th" sz="1100">
                <a:solidFill>
                  <a:srgbClr val="93A1A1"/>
                </a:solidFill>
                <a:highlight>
                  <a:srgbClr val="1E1E1E"/>
                </a:highlight>
              </a:rPr>
              <a:t>:</a:t>
            </a:r>
            <a:r>
              <a:rPr lang="th" sz="1100">
                <a:solidFill>
                  <a:srgbClr val="FDF6E3"/>
                </a:solidFill>
                <a:highlight>
                  <a:srgbClr val="1E1E1E"/>
                </a:highlight>
              </a:rPr>
              <a:t>Car</a:t>
            </a:r>
            <a:r>
              <a:rPr lang="th" sz="1100">
                <a:solidFill>
                  <a:srgbClr val="93A1A1"/>
                </a:solidFill>
                <a:highlight>
                  <a:srgbClr val="1E1E1E"/>
                </a:highlight>
              </a:rPr>
              <a:t>)</a:t>
            </a:r>
            <a:r>
              <a:rPr lang="th" sz="1100">
                <a:solidFill>
                  <a:srgbClr val="FDF6E3"/>
                </a:solidFill>
                <a:highlight>
                  <a:srgbClr val="1E1E1E"/>
                </a:highlight>
              </a:rPr>
              <a:t> </a:t>
            </a:r>
            <a:endParaRPr sz="1100">
              <a:solidFill>
                <a:srgbClr val="FDF6E3"/>
              </a:solidFill>
              <a:highlight>
                <a:srgbClr val="1E1E1E"/>
              </a:highlight>
            </a:endParaRPr>
          </a:p>
          <a:p>
            <a:pPr indent="0" lvl="0" marL="0" rtl="0" algn="l">
              <a:spcBef>
                <a:spcPts val="0"/>
              </a:spcBef>
              <a:spcAft>
                <a:spcPts val="0"/>
              </a:spcAft>
              <a:buNone/>
            </a:pPr>
            <a:r>
              <a:rPr lang="th" sz="1100">
                <a:solidFill>
                  <a:srgbClr val="859900"/>
                </a:solidFill>
                <a:highlight>
                  <a:srgbClr val="1E1E1E"/>
                </a:highlight>
              </a:rPr>
              <a:t>Where</a:t>
            </a:r>
            <a:r>
              <a:rPr lang="th" sz="1100">
                <a:solidFill>
                  <a:srgbClr val="FDF6E3"/>
                </a:solidFill>
                <a:highlight>
                  <a:srgbClr val="1E1E1E"/>
                </a:highlight>
              </a:rPr>
              <a:t> U30</a:t>
            </a:r>
            <a:r>
              <a:rPr lang="th" sz="1100">
                <a:solidFill>
                  <a:srgbClr val="93A1A1"/>
                </a:solidFill>
                <a:highlight>
                  <a:srgbClr val="1E1E1E"/>
                </a:highlight>
              </a:rPr>
              <a:t>.</a:t>
            </a:r>
            <a:r>
              <a:rPr lang="th" sz="1100">
                <a:solidFill>
                  <a:srgbClr val="FDF6E3"/>
                </a:solidFill>
                <a:highlight>
                  <a:srgbClr val="1E1E1E"/>
                </a:highlight>
              </a:rPr>
              <a:t>name </a:t>
            </a:r>
            <a:r>
              <a:rPr lang="th" sz="1100">
                <a:solidFill>
                  <a:srgbClr val="93A1A1"/>
                </a:solidFill>
                <a:highlight>
                  <a:srgbClr val="1E1E1E"/>
                </a:highlight>
              </a:rPr>
              <a:t>=</a:t>
            </a:r>
            <a:r>
              <a:rPr lang="th" sz="1100">
                <a:solidFill>
                  <a:srgbClr val="FDF6E3"/>
                </a:solidFill>
                <a:highlight>
                  <a:srgbClr val="1E1E1E"/>
                </a:highlight>
              </a:rPr>
              <a:t> </a:t>
            </a:r>
            <a:r>
              <a:rPr lang="th" sz="1100">
                <a:solidFill>
                  <a:srgbClr val="B58900"/>
                </a:solidFill>
                <a:highlight>
                  <a:srgbClr val="1E1E1E"/>
                </a:highlight>
              </a:rPr>
              <a:t>"Rachel Rohs"</a:t>
            </a:r>
            <a:r>
              <a:rPr lang="th" sz="1100">
                <a:solidFill>
                  <a:srgbClr val="FDF6E3"/>
                </a:solidFill>
                <a:highlight>
                  <a:srgbClr val="1E1E1E"/>
                </a:highlight>
              </a:rPr>
              <a:t> </a:t>
            </a:r>
            <a:r>
              <a:rPr lang="th" sz="1100">
                <a:solidFill>
                  <a:srgbClr val="859900"/>
                </a:solidFill>
                <a:highlight>
                  <a:srgbClr val="1E1E1E"/>
                </a:highlight>
              </a:rPr>
              <a:t>AND</a:t>
            </a:r>
            <a:r>
              <a:rPr lang="th" sz="1100">
                <a:solidFill>
                  <a:srgbClr val="FDF6E3"/>
                </a:solidFill>
                <a:highlight>
                  <a:srgbClr val="1E1E1E"/>
                </a:highlight>
              </a:rPr>
              <a:t> C1</a:t>
            </a:r>
            <a:r>
              <a:rPr lang="th" sz="1100">
                <a:solidFill>
                  <a:srgbClr val="93A1A1"/>
                </a:solidFill>
                <a:highlight>
                  <a:srgbClr val="1E1E1E"/>
                </a:highlight>
              </a:rPr>
              <a:t>.</a:t>
            </a:r>
            <a:r>
              <a:rPr lang="th" sz="1100">
                <a:solidFill>
                  <a:srgbClr val="FDF6E3"/>
                </a:solidFill>
                <a:highlight>
                  <a:srgbClr val="1E1E1E"/>
                </a:highlight>
              </a:rPr>
              <a:t>VehicleModel </a:t>
            </a:r>
            <a:r>
              <a:rPr lang="th" sz="1100">
                <a:solidFill>
                  <a:srgbClr val="93A1A1"/>
                </a:solidFill>
                <a:highlight>
                  <a:srgbClr val="1E1E1E"/>
                </a:highlight>
              </a:rPr>
              <a:t>=</a:t>
            </a:r>
            <a:r>
              <a:rPr lang="th" sz="1100">
                <a:solidFill>
                  <a:srgbClr val="FDF6E3"/>
                </a:solidFill>
                <a:highlight>
                  <a:srgbClr val="1E1E1E"/>
                </a:highlight>
              </a:rPr>
              <a:t> </a:t>
            </a:r>
            <a:r>
              <a:rPr lang="th" sz="1100">
                <a:solidFill>
                  <a:srgbClr val="B58900"/>
                </a:solidFill>
                <a:highlight>
                  <a:srgbClr val="1E1E1E"/>
                </a:highlight>
              </a:rPr>
              <a:t>"BMW Series 3"</a:t>
            </a:r>
            <a:r>
              <a:rPr lang="th" sz="1100">
                <a:solidFill>
                  <a:srgbClr val="FDF6E3"/>
                </a:solidFill>
                <a:highlight>
                  <a:srgbClr val="1E1E1E"/>
                </a:highlight>
              </a:rPr>
              <a:t> </a:t>
            </a:r>
            <a:endParaRPr sz="1100">
              <a:solidFill>
                <a:srgbClr val="FDF6E3"/>
              </a:solidFill>
              <a:highlight>
                <a:srgbClr val="1E1E1E"/>
              </a:highlight>
            </a:endParaRPr>
          </a:p>
          <a:p>
            <a:pPr indent="0" lvl="0" marL="0" rtl="0" algn="l">
              <a:spcBef>
                <a:spcPts val="0"/>
              </a:spcBef>
              <a:spcAft>
                <a:spcPts val="0"/>
              </a:spcAft>
              <a:buNone/>
            </a:pPr>
            <a:r>
              <a:rPr lang="th" sz="1100">
                <a:solidFill>
                  <a:srgbClr val="859900"/>
                </a:solidFill>
                <a:highlight>
                  <a:srgbClr val="1E1E1E"/>
                </a:highlight>
              </a:rPr>
              <a:t>Create</a:t>
            </a:r>
            <a:r>
              <a:rPr lang="th" sz="1100">
                <a:solidFill>
                  <a:srgbClr val="FDF6E3"/>
                </a:solidFill>
                <a:highlight>
                  <a:srgbClr val="1E1E1E"/>
                </a:highlight>
              </a:rPr>
              <a:t> </a:t>
            </a:r>
            <a:r>
              <a:rPr lang="th" sz="1100">
                <a:solidFill>
                  <a:srgbClr val="93A1A1"/>
                </a:solidFill>
                <a:highlight>
                  <a:srgbClr val="1E1E1E"/>
                </a:highlight>
              </a:rPr>
              <a:t>(</a:t>
            </a:r>
            <a:r>
              <a:rPr lang="th" sz="1100">
                <a:solidFill>
                  <a:srgbClr val="FDF6E3"/>
                </a:solidFill>
                <a:highlight>
                  <a:srgbClr val="1E1E1E"/>
                </a:highlight>
              </a:rPr>
              <a:t>U30</a:t>
            </a:r>
            <a:r>
              <a:rPr lang="th" sz="1100">
                <a:solidFill>
                  <a:srgbClr val="93A1A1"/>
                </a:solidFill>
                <a:highlight>
                  <a:srgbClr val="1E1E1E"/>
                </a:highlight>
              </a:rPr>
              <a:t>)</a:t>
            </a:r>
            <a:r>
              <a:rPr lang="th" sz="1100">
                <a:solidFill>
                  <a:srgbClr val="FDF6E3"/>
                </a:solidFill>
                <a:highlight>
                  <a:srgbClr val="1E1E1E"/>
                </a:highlight>
              </a:rPr>
              <a:t> </a:t>
            </a:r>
            <a:r>
              <a:rPr lang="th" sz="1100">
                <a:solidFill>
                  <a:srgbClr val="93A1A1"/>
                </a:solidFill>
                <a:highlight>
                  <a:srgbClr val="1E1E1E"/>
                </a:highlight>
              </a:rPr>
              <a:t>-</a:t>
            </a:r>
            <a:r>
              <a:rPr lang="th" sz="1100">
                <a:solidFill>
                  <a:srgbClr val="FDF6E3"/>
                </a:solidFill>
                <a:highlight>
                  <a:srgbClr val="1E1E1E"/>
                </a:highlight>
              </a:rPr>
              <a:t> </a:t>
            </a:r>
            <a:r>
              <a:rPr lang="th" sz="1100">
                <a:solidFill>
                  <a:srgbClr val="93A1A1"/>
                </a:solidFill>
                <a:highlight>
                  <a:srgbClr val="1E1E1E"/>
                </a:highlight>
              </a:rPr>
              <a:t>[:</a:t>
            </a:r>
            <a:r>
              <a:rPr lang="th" sz="1100">
                <a:solidFill>
                  <a:srgbClr val="FDF6E3"/>
                </a:solidFill>
                <a:highlight>
                  <a:srgbClr val="1E1E1E"/>
                </a:highlight>
              </a:rPr>
              <a:t>own</a:t>
            </a:r>
            <a:r>
              <a:rPr lang="th" sz="1100">
                <a:solidFill>
                  <a:srgbClr val="93A1A1"/>
                </a:solidFill>
                <a:highlight>
                  <a:srgbClr val="1E1E1E"/>
                </a:highlight>
              </a:rPr>
              <a:t>{</a:t>
            </a:r>
            <a:r>
              <a:rPr lang="th" sz="1100">
                <a:solidFill>
                  <a:srgbClr val="FDF6E3"/>
                </a:solidFill>
                <a:highlight>
                  <a:srgbClr val="1E1E1E"/>
                </a:highlight>
              </a:rPr>
              <a:t>createdAt</a:t>
            </a:r>
            <a:r>
              <a:rPr lang="th" sz="1100">
                <a:solidFill>
                  <a:srgbClr val="93A1A1"/>
                </a:solidFill>
                <a:highlight>
                  <a:srgbClr val="1E1E1E"/>
                </a:highlight>
              </a:rPr>
              <a:t>:</a:t>
            </a:r>
            <a:r>
              <a:rPr lang="th" sz="1100">
                <a:solidFill>
                  <a:srgbClr val="FDF6E3"/>
                </a:solidFill>
                <a:highlight>
                  <a:srgbClr val="1E1E1E"/>
                </a:highlight>
              </a:rPr>
              <a:t>date</a:t>
            </a:r>
            <a:r>
              <a:rPr lang="th" sz="1100">
                <a:solidFill>
                  <a:srgbClr val="93A1A1"/>
                </a:solidFill>
                <a:highlight>
                  <a:srgbClr val="1E1E1E"/>
                </a:highlight>
              </a:rPr>
              <a:t>()}]-&gt;(</a:t>
            </a:r>
            <a:r>
              <a:rPr lang="th" sz="1100">
                <a:solidFill>
                  <a:srgbClr val="FDF6E3"/>
                </a:solidFill>
                <a:highlight>
                  <a:srgbClr val="1E1E1E"/>
                </a:highlight>
              </a:rPr>
              <a:t>C1</a:t>
            </a:r>
            <a:r>
              <a:rPr lang="th" sz="1100">
                <a:solidFill>
                  <a:srgbClr val="93A1A1"/>
                </a:solidFill>
                <a:highlight>
                  <a:srgbClr val="1E1E1E"/>
                </a:highlight>
              </a:rPr>
              <a:t>)</a:t>
            </a:r>
            <a:r>
              <a:rPr lang="th" sz="1100">
                <a:solidFill>
                  <a:srgbClr val="FDF6E3"/>
                </a:solidFill>
                <a:highlight>
                  <a:srgbClr val="1E1E1E"/>
                </a:highlight>
              </a:rPr>
              <a:t> </a:t>
            </a:r>
            <a:r>
              <a:rPr lang="th" sz="1100">
                <a:solidFill>
                  <a:srgbClr val="859900"/>
                </a:solidFill>
                <a:highlight>
                  <a:srgbClr val="1E1E1E"/>
                </a:highlight>
              </a:rPr>
              <a:t>Return</a:t>
            </a:r>
            <a:r>
              <a:rPr lang="th" sz="1100">
                <a:solidFill>
                  <a:srgbClr val="FDF6E3"/>
                </a:solidFill>
                <a:highlight>
                  <a:srgbClr val="1E1E1E"/>
                </a:highlight>
              </a:rPr>
              <a:t> U30</a:t>
            </a:r>
            <a:r>
              <a:rPr lang="th" sz="1100">
                <a:solidFill>
                  <a:srgbClr val="93A1A1"/>
                </a:solidFill>
                <a:highlight>
                  <a:srgbClr val="1E1E1E"/>
                </a:highlight>
              </a:rPr>
              <a:t>,</a:t>
            </a:r>
            <a:r>
              <a:rPr lang="th" sz="1100">
                <a:solidFill>
                  <a:srgbClr val="FDF6E3"/>
                </a:solidFill>
                <a:highlight>
                  <a:srgbClr val="1E1E1E"/>
                </a:highlight>
              </a:rPr>
              <a:t>C1</a:t>
            </a:r>
            <a:endParaRPr sz="1100">
              <a:solidFill>
                <a:srgbClr val="FDF6E3"/>
              </a:solidFill>
              <a:highlight>
                <a:srgbClr val="1E1E1E"/>
              </a:highlight>
            </a:endParaRPr>
          </a:p>
        </p:txBody>
      </p:sp>
      <p:pic>
        <p:nvPicPr>
          <p:cNvPr id="389" name="Google Shape;389;p27"/>
          <p:cNvPicPr preferRelativeResize="0"/>
          <p:nvPr/>
        </p:nvPicPr>
        <p:blipFill>
          <a:blip r:embed="rId5">
            <a:alphaModFix/>
          </a:blip>
          <a:stretch>
            <a:fillRect/>
          </a:stretch>
        </p:blipFill>
        <p:spPr>
          <a:xfrm>
            <a:off x="3168000" y="3078925"/>
            <a:ext cx="5975999" cy="186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393" name="Shape 393"/>
        <p:cNvGrpSpPr/>
        <p:nvPr/>
      </p:nvGrpSpPr>
      <p:grpSpPr>
        <a:xfrm>
          <a:off x="0" y="0"/>
          <a:ext cx="0" cy="0"/>
          <a:chOff x="0" y="0"/>
          <a:chExt cx="0" cy="0"/>
        </a:xfrm>
      </p:grpSpPr>
      <p:sp>
        <p:nvSpPr>
          <p:cNvPr id="394" name="Google Shape;394;p28"/>
          <p:cNvSpPr txBox="1"/>
          <p:nvPr>
            <p:ph type="title"/>
          </p:nvPr>
        </p:nvSpPr>
        <p:spPr>
          <a:xfrm>
            <a:off x="626225" y="544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Anh</a:t>
            </a:r>
            <a:endParaRPr/>
          </a:p>
        </p:txBody>
      </p:sp>
      <p:sp>
        <p:nvSpPr>
          <p:cNvPr id="395" name="Google Shape;395;p28"/>
          <p:cNvSpPr txBox="1"/>
          <p:nvPr>
            <p:ph idx="1" type="body"/>
          </p:nvPr>
        </p:nvSpPr>
        <p:spPr>
          <a:xfrm>
            <a:off x="289775" y="1597875"/>
            <a:ext cx="8721600" cy="64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th" sz="2000">
                <a:solidFill>
                  <a:srgbClr val="000000"/>
                </a:solidFill>
                <a:latin typeface="Proxima Nova"/>
                <a:ea typeface="Proxima Nova"/>
                <a:cs typeface="Proxima Nova"/>
                <a:sym typeface="Proxima Nova"/>
              </a:rPr>
              <a:t>Relationship Model                                    Document Model</a:t>
            </a:r>
            <a:endParaRPr sz="1700"/>
          </a:p>
        </p:txBody>
      </p:sp>
      <p:sp>
        <p:nvSpPr>
          <p:cNvPr id="396" name="Google Shape;396;p28"/>
          <p:cNvSpPr txBox="1"/>
          <p:nvPr>
            <p:ph idx="1" type="body"/>
          </p:nvPr>
        </p:nvSpPr>
        <p:spPr>
          <a:xfrm>
            <a:off x="626225" y="672875"/>
            <a:ext cx="8230500" cy="1442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th" sz="2300">
                <a:solidFill>
                  <a:srgbClr val="000000"/>
                </a:solidFill>
                <a:latin typeface="Proxima Nova"/>
                <a:ea typeface="Proxima Nova"/>
                <a:cs typeface="Proxima Nova"/>
                <a:sym typeface="Proxima Nova"/>
              </a:rPr>
              <a:t>Part 1: </a:t>
            </a:r>
            <a:r>
              <a:rPr b="1" lang="th" sz="1500">
                <a:solidFill>
                  <a:srgbClr val="131F44"/>
                </a:solidFill>
                <a:latin typeface="Proxima Nova"/>
                <a:ea typeface="Proxima Nova"/>
                <a:cs typeface="Proxima Nova"/>
                <a:sym typeface="Proxima Nova"/>
              </a:rPr>
              <a:t>The procurement team would like to know top 3 what  is the most common services availed by the customers. This information will help them know what equipment and materials to buy for the next fiscal year.</a:t>
            </a:r>
            <a:endParaRPr sz="2300"/>
          </a:p>
          <a:p>
            <a:pPr indent="0" lvl="0" marL="0" rtl="0" algn="l">
              <a:spcBef>
                <a:spcPts val="1200"/>
              </a:spcBef>
              <a:spcAft>
                <a:spcPts val="1200"/>
              </a:spcAft>
              <a:buNone/>
            </a:pPr>
            <a:r>
              <a:t/>
            </a:r>
            <a:endParaRPr b="1" sz="2300">
              <a:solidFill>
                <a:srgbClr val="000000"/>
              </a:solidFill>
              <a:latin typeface="Proxima Nova"/>
              <a:ea typeface="Proxima Nova"/>
              <a:cs typeface="Proxima Nova"/>
              <a:sym typeface="Proxima Nova"/>
            </a:endParaRPr>
          </a:p>
        </p:txBody>
      </p:sp>
      <p:pic>
        <p:nvPicPr>
          <p:cNvPr id="397" name="Google Shape;397;p28"/>
          <p:cNvPicPr preferRelativeResize="0"/>
          <p:nvPr/>
        </p:nvPicPr>
        <p:blipFill>
          <a:blip r:embed="rId3">
            <a:alphaModFix/>
          </a:blip>
          <a:stretch>
            <a:fillRect/>
          </a:stretch>
        </p:blipFill>
        <p:spPr>
          <a:xfrm>
            <a:off x="432250" y="2114963"/>
            <a:ext cx="4017274" cy="2095750"/>
          </a:xfrm>
          <a:prstGeom prst="rect">
            <a:avLst/>
          </a:prstGeom>
          <a:noFill/>
          <a:ln>
            <a:noFill/>
          </a:ln>
        </p:spPr>
      </p:pic>
      <p:pic>
        <p:nvPicPr>
          <p:cNvPr id="398" name="Google Shape;398;p28"/>
          <p:cNvPicPr preferRelativeResize="0"/>
          <p:nvPr/>
        </p:nvPicPr>
        <p:blipFill>
          <a:blip r:embed="rId4">
            <a:alphaModFix/>
          </a:blip>
          <a:stretch>
            <a:fillRect/>
          </a:stretch>
        </p:blipFill>
        <p:spPr>
          <a:xfrm>
            <a:off x="5085550" y="2032750"/>
            <a:ext cx="3771174" cy="2948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402" name="Shape 402"/>
        <p:cNvGrpSpPr/>
        <p:nvPr/>
      </p:nvGrpSpPr>
      <p:grpSpPr>
        <a:xfrm>
          <a:off x="0" y="0"/>
          <a:ext cx="0" cy="0"/>
          <a:chOff x="0" y="0"/>
          <a:chExt cx="0" cy="0"/>
        </a:xfrm>
      </p:grpSpPr>
      <p:sp>
        <p:nvSpPr>
          <p:cNvPr id="403" name="Google Shape;403;p29"/>
          <p:cNvSpPr txBox="1"/>
          <p:nvPr>
            <p:ph type="title"/>
          </p:nvPr>
        </p:nvSpPr>
        <p:spPr>
          <a:xfrm>
            <a:off x="215575" y="566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Anh</a:t>
            </a:r>
            <a:endParaRPr/>
          </a:p>
        </p:txBody>
      </p:sp>
      <p:sp>
        <p:nvSpPr>
          <p:cNvPr id="404" name="Google Shape;404;p29"/>
          <p:cNvSpPr txBox="1"/>
          <p:nvPr>
            <p:ph idx="1" type="body"/>
          </p:nvPr>
        </p:nvSpPr>
        <p:spPr>
          <a:xfrm>
            <a:off x="289775" y="1597875"/>
            <a:ext cx="8721600" cy="64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th" sz="2000">
                <a:solidFill>
                  <a:srgbClr val="000000"/>
                </a:solidFill>
                <a:latin typeface="Proxima Nova"/>
                <a:ea typeface="Proxima Nova"/>
                <a:cs typeface="Proxima Nova"/>
                <a:sym typeface="Proxima Nova"/>
              </a:rPr>
              <a:t>Graph Model                                             Result</a:t>
            </a:r>
            <a:endParaRPr sz="1700"/>
          </a:p>
        </p:txBody>
      </p:sp>
      <p:sp>
        <p:nvSpPr>
          <p:cNvPr id="405" name="Google Shape;405;p29"/>
          <p:cNvSpPr txBox="1"/>
          <p:nvPr>
            <p:ph idx="1" type="body"/>
          </p:nvPr>
        </p:nvSpPr>
        <p:spPr>
          <a:xfrm>
            <a:off x="472200" y="689750"/>
            <a:ext cx="8671800" cy="136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300">
                <a:solidFill>
                  <a:srgbClr val="000000"/>
                </a:solidFill>
                <a:latin typeface="Proxima Nova"/>
                <a:ea typeface="Proxima Nova"/>
                <a:cs typeface="Proxima Nova"/>
                <a:sym typeface="Proxima Nova"/>
              </a:rPr>
              <a:t>Part 1: </a:t>
            </a:r>
            <a:r>
              <a:rPr b="1" lang="th" sz="1500">
                <a:solidFill>
                  <a:srgbClr val="131F44"/>
                </a:solidFill>
                <a:latin typeface="Proxima Nova"/>
                <a:ea typeface="Proxima Nova"/>
                <a:cs typeface="Proxima Nova"/>
                <a:sym typeface="Proxima Nova"/>
              </a:rPr>
              <a:t>The procurement team would like to know top 3 what  is the most common services availed by the customers. This information will help them know what equipment and materials to buy for the next fiscal year.</a:t>
            </a:r>
            <a:endParaRPr sz="2300"/>
          </a:p>
        </p:txBody>
      </p:sp>
      <p:pic>
        <p:nvPicPr>
          <p:cNvPr id="406" name="Google Shape;406;p29"/>
          <p:cNvPicPr preferRelativeResize="0"/>
          <p:nvPr/>
        </p:nvPicPr>
        <p:blipFill>
          <a:blip r:embed="rId3">
            <a:alphaModFix/>
          </a:blip>
          <a:stretch>
            <a:fillRect/>
          </a:stretch>
        </p:blipFill>
        <p:spPr>
          <a:xfrm>
            <a:off x="289775" y="2244975"/>
            <a:ext cx="4578875" cy="1076325"/>
          </a:xfrm>
          <a:prstGeom prst="rect">
            <a:avLst/>
          </a:prstGeom>
          <a:noFill/>
          <a:ln>
            <a:noFill/>
          </a:ln>
        </p:spPr>
      </p:pic>
      <p:pic>
        <p:nvPicPr>
          <p:cNvPr id="407" name="Google Shape;407;p29"/>
          <p:cNvPicPr preferRelativeResize="0"/>
          <p:nvPr/>
        </p:nvPicPr>
        <p:blipFill>
          <a:blip r:embed="rId4">
            <a:alphaModFix/>
          </a:blip>
          <a:stretch>
            <a:fillRect/>
          </a:stretch>
        </p:blipFill>
        <p:spPr>
          <a:xfrm>
            <a:off x="5040825" y="2161250"/>
            <a:ext cx="3970550" cy="19325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411" name="Shape 411"/>
        <p:cNvGrpSpPr/>
        <p:nvPr/>
      </p:nvGrpSpPr>
      <p:grpSpPr>
        <a:xfrm>
          <a:off x="0" y="0"/>
          <a:ext cx="0" cy="0"/>
          <a:chOff x="0" y="0"/>
          <a:chExt cx="0" cy="0"/>
        </a:xfrm>
      </p:grpSpPr>
      <p:sp>
        <p:nvSpPr>
          <p:cNvPr id="412" name="Google Shape;412;p30"/>
          <p:cNvSpPr txBox="1"/>
          <p:nvPr>
            <p:ph type="title"/>
          </p:nvPr>
        </p:nvSpPr>
        <p:spPr>
          <a:xfrm>
            <a:off x="215575" y="566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Anh</a:t>
            </a:r>
            <a:endParaRPr/>
          </a:p>
        </p:txBody>
      </p:sp>
      <p:sp>
        <p:nvSpPr>
          <p:cNvPr id="413" name="Google Shape;413;p30"/>
          <p:cNvSpPr txBox="1"/>
          <p:nvPr>
            <p:ph idx="1" type="body"/>
          </p:nvPr>
        </p:nvSpPr>
        <p:spPr>
          <a:xfrm>
            <a:off x="289775" y="1597875"/>
            <a:ext cx="8721600" cy="64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th" sz="2000">
                <a:solidFill>
                  <a:srgbClr val="000000"/>
                </a:solidFill>
                <a:latin typeface="Proxima Nova"/>
                <a:ea typeface="Proxima Nova"/>
                <a:cs typeface="Proxima Nova"/>
                <a:sym typeface="Proxima Nova"/>
              </a:rPr>
              <a:t>Document </a:t>
            </a:r>
            <a:r>
              <a:rPr b="1" lang="th" sz="2000">
                <a:solidFill>
                  <a:srgbClr val="000000"/>
                </a:solidFill>
                <a:latin typeface="Proxima Nova"/>
                <a:ea typeface="Proxima Nova"/>
                <a:cs typeface="Proxima Nova"/>
                <a:sym typeface="Proxima Nova"/>
              </a:rPr>
              <a:t>Model                                       </a:t>
            </a:r>
            <a:endParaRPr sz="1700"/>
          </a:p>
        </p:txBody>
      </p:sp>
      <p:sp>
        <p:nvSpPr>
          <p:cNvPr id="414" name="Google Shape;414;p30"/>
          <p:cNvSpPr txBox="1"/>
          <p:nvPr>
            <p:ph idx="1" type="body"/>
          </p:nvPr>
        </p:nvSpPr>
        <p:spPr>
          <a:xfrm>
            <a:off x="472200" y="689750"/>
            <a:ext cx="8671800" cy="908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b="1" lang="th" sz="2300">
                <a:solidFill>
                  <a:srgbClr val="000000"/>
                </a:solidFill>
                <a:latin typeface="Proxima Nova"/>
                <a:ea typeface="Proxima Nova"/>
                <a:cs typeface="Proxima Nova"/>
                <a:sym typeface="Proxima Nova"/>
              </a:rPr>
              <a:t>Part 2: </a:t>
            </a:r>
            <a:r>
              <a:rPr b="1" lang="th" sz="1700">
                <a:solidFill>
                  <a:srgbClr val="131F44"/>
                </a:solidFill>
                <a:latin typeface="Proxima Nova"/>
                <a:ea typeface="Proxima Nova"/>
                <a:cs typeface="Proxima Nova"/>
                <a:sym typeface="Proxima Nova"/>
              </a:rPr>
              <a:t>Assuming the country suffers from high inflation, the basic salary of the society is 500000 baht, so the manager wants to find people whose salary is below 500000 to raise them above the basic salary.</a:t>
            </a:r>
            <a:endParaRPr sz="2300"/>
          </a:p>
        </p:txBody>
      </p:sp>
      <p:pic>
        <p:nvPicPr>
          <p:cNvPr id="415" name="Google Shape;415;p30"/>
          <p:cNvPicPr preferRelativeResize="0"/>
          <p:nvPr/>
        </p:nvPicPr>
        <p:blipFill>
          <a:blip r:embed="rId3">
            <a:alphaModFix/>
          </a:blip>
          <a:stretch>
            <a:fillRect/>
          </a:stretch>
        </p:blipFill>
        <p:spPr>
          <a:xfrm>
            <a:off x="2041088" y="2294725"/>
            <a:ext cx="5534025" cy="225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419" name="Shape 419"/>
        <p:cNvGrpSpPr/>
        <p:nvPr/>
      </p:nvGrpSpPr>
      <p:grpSpPr>
        <a:xfrm>
          <a:off x="0" y="0"/>
          <a:ext cx="0" cy="0"/>
          <a:chOff x="0" y="0"/>
          <a:chExt cx="0" cy="0"/>
        </a:xfrm>
      </p:grpSpPr>
      <p:sp>
        <p:nvSpPr>
          <p:cNvPr id="420" name="Google Shape;420;p31"/>
          <p:cNvSpPr txBox="1"/>
          <p:nvPr>
            <p:ph type="title"/>
          </p:nvPr>
        </p:nvSpPr>
        <p:spPr>
          <a:xfrm>
            <a:off x="215575" y="566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Anh</a:t>
            </a:r>
            <a:endParaRPr/>
          </a:p>
        </p:txBody>
      </p:sp>
      <p:sp>
        <p:nvSpPr>
          <p:cNvPr id="421" name="Google Shape;421;p31"/>
          <p:cNvSpPr txBox="1"/>
          <p:nvPr>
            <p:ph idx="1" type="body"/>
          </p:nvPr>
        </p:nvSpPr>
        <p:spPr>
          <a:xfrm>
            <a:off x="289775" y="1597875"/>
            <a:ext cx="8721600" cy="64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th" sz="2000">
                <a:solidFill>
                  <a:srgbClr val="000000"/>
                </a:solidFill>
                <a:latin typeface="Proxima Nova"/>
                <a:ea typeface="Proxima Nova"/>
                <a:cs typeface="Proxima Nova"/>
                <a:sym typeface="Proxima Nova"/>
              </a:rPr>
              <a:t>Graph Model                                             Result</a:t>
            </a:r>
            <a:endParaRPr sz="1700"/>
          </a:p>
        </p:txBody>
      </p:sp>
      <p:sp>
        <p:nvSpPr>
          <p:cNvPr id="422" name="Google Shape;422;p31"/>
          <p:cNvSpPr txBox="1"/>
          <p:nvPr>
            <p:ph idx="1" type="body"/>
          </p:nvPr>
        </p:nvSpPr>
        <p:spPr>
          <a:xfrm>
            <a:off x="472200" y="587100"/>
            <a:ext cx="8671800" cy="142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300">
                <a:solidFill>
                  <a:srgbClr val="000000"/>
                </a:solidFill>
                <a:latin typeface="Proxima Nova"/>
                <a:ea typeface="Proxima Nova"/>
                <a:cs typeface="Proxima Nova"/>
                <a:sym typeface="Proxima Nova"/>
              </a:rPr>
              <a:t>Part 2:</a:t>
            </a:r>
            <a:r>
              <a:rPr b="1" lang="th" sz="1700">
                <a:solidFill>
                  <a:srgbClr val="131F44"/>
                </a:solidFill>
                <a:latin typeface="Proxima Nova"/>
                <a:ea typeface="Proxima Nova"/>
                <a:cs typeface="Proxima Nova"/>
                <a:sym typeface="Proxima Nova"/>
              </a:rPr>
              <a:t> Assuming the country suffers from high inflation, the basic salary of the society is 500000 baht, so the manager wants to find people whose salary is below 500000 to raise them above the basic salary.</a:t>
            </a:r>
            <a:r>
              <a:rPr b="1" lang="th" sz="2300">
                <a:solidFill>
                  <a:srgbClr val="000000"/>
                </a:solidFill>
                <a:latin typeface="Proxima Nova"/>
                <a:ea typeface="Proxima Nova"/>
                <a:cs typeface="Proxima Nova"/>
                <a:sym typeface="Proxima Nova"/>
              </a:rPr>
              <a:t> </a:t>
            </a:r>
            <a:endParaRPr sz="2300"/>
          </a:p>
        </p:txBody>
      </p:sp>
      <p:pic>
        <p:nvPicPr>
          <p:cNvPr id="423" name="Google Shape;423;p31"/>
          <p:cNvPicPr preferRelativeResize="0"/>
          <p:nvPr/>
        </p:nvPicPr>
        <p:blipFill rotWithShape="1">
          <a:blip r:embed="rId3">
            <a:alphaModFix/>
          </a:blip>
          <a:srcRect b="0" l="0" r="0" t="0"/>
          <a:stretch/>
        </p:blipFill>
        <p:spPr>
          <a:xfrm>
            <a:off x="152400" y="2397375"/>
            <a:ext cx="5863749" cy="838200"/>
          </a:xfrm>
          <a:prstGeom prst="rect">
            <a:avLst/>
          </a:prstGeom>
          <a:noFill/>
          <a:ln>
            <a:noFill/>
          </a:ln>
        </p:spPr>
      </p:pic>
      <p:pic>
        <p:nvPicPr>
          <p:cNvPr id="424" name="Google Shape;424;p31"/>
          <p:cNvPicPr preferRelativeResize="0"/>
          <p:nvPr/>
        </p:nvPicPr>
        <p:blipFill>
          <a:blip r:embed="rId4">
            <a:alphaModFix/>
          </a:blip>
          <a:stretch>
            <a:fillRect/>
          </a:stretch>
        </p:blipFill>
        <p:spPr>
          <a:xfrm>
            <a:off x="3287225" y="3295575"/>
            <a:ext cx="5652307" cy="160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85" name="Google Shape;285;p1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86" name="Google Shape;286;p14"/>
          <p:cNvPicPr preferRelativeResize="0"/>
          <p:nvPr/>
        </p:nvPicPr>
        <p:blipFill rotWithShape="1">
          <a:blip r:embed="rId3">
            <a:alphaModFix/>
          </a:blip>
          <a:srcRect b="0" l="0" r="0" t="0"/>
          <a:stretch/>
        </p:blipFill>
        <p:spPr>
          <a:xfrm>
            <a:off x="1064175" y="0"/>
            <a:ext cx="6857999"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428" name="Shape 428"/>
        <p:cNvGrpSpPr/>
        <p:nvPr/>
      </p:nvGrpSpPr>
      <p:grpSpPr>
        <a:xfrm>
          <a:off x="0" y="0"/>
          <a:ext cx="0" cy="0"/>
          <a:chOff x="0" y="0"/>
          <a:chExt cx="0" cy="0"/>
        </a:xfrm>
      </p:grpSpPr>
      <p:sp>
        <p:nvSpPr>
          <p:cNvPr id="429" name="Google Shape;429;p32"/>
          <p:cNvSpPr txBox="1"/>
          <p:nvPr>
            <p:ph type="title"/>
          </p:nvPr>
        </p:nvSpPr>
        <p:spPr>
          <a:xfrm>
            <a:off x="215575" y="566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Anh</a:t>
            </a:r>
            <a:endParaRPr/>
          </a:p>
        </p:txBody>
      </p:sp>
      <p:sp>
        <p:nvSpPr>
          <p:cNvPr id="430" name="Google Shape;430;p32"/>
          <p:cNvSpPr txBox="1"/>
          <p:nvPr>
            <p:ph idx="1" type="body"/>
          </p:nvPr>
        </p:nvSpPr>
        <p:spPr>
          <a:xfrm>
            <a:off x="166575" y="1341225"/>
            <a:ext cx="8721600" cy="64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th" sz="2000">
                <a:solidFill>
                  <a:srgbClr val="000000"/>
                </a:solidFill>
                <a:latin typeface="Proxima Nova"/>
                <a:ea typeface="Proxima Nova"/>
                <a:cs typeface="Proxima Nova"/>
                <a:sym typeface="Proxima Nova"/>
              </a:rPr>
              <a:t>Relationship </a:t>
            </a:r>
            <a:r>
              <a:rPr b="1" lang="th" sz="2000">
                <a:solidFill>
                  <a:srgbClr val="000000"/>
                </a:solidFill>
                <a:latin typeface="Proxima Nova"/>
                <a:ea typeface="Proxima Nova"/>
                <a:cs typeface="Proxima Nova"/>
                <a:sym typeface="Proxima Nova"/>
              </a:rPr>
              <a:t>Model                                             </a:t>
            </a:r>
            <a:r>
              <a:rPr b="1" lang="th" sz="2000">
                <a:solidFill>
                  <a:srgbClr val="000000"/>
                </a:solidFill>
                <a:latin typeface="Proxima Nova"/>
                <a:ea typeface="Proxima Nova"/>
                <a:cs typeface="Proxima Nova"/>
                <a:sym typeface="Proxima Nova"/>
              </a:rPr>
              <a:t>Graph Model </a:t>
            </a:r>
            <a:endParaRPr sz="1700"/>
          </a:p>
        </p:txBody>
      </p:sp>
      <p:sp>
        <p:nvSpPr>
          <p:cNvPr id="431" name="Google Shape;431;p32"/>
          <p:cNvSpPr txBox="1"/>
          <p:nvPr>
            <p:ph idx="1" type="body"/>
          </p:nvPr>
        </p:nvSpPr>
        <p:spPr>
          <a:xfrm>
            <a:off x="472200" y="689750"/>
            <a:ext cx="8671800" cy="706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b="1" lang="th" sz="2300">
                <a:solidFill>
                  <a:srgbClr val="000000"/>
                </a:solidFill>
                <a:latin typeface="Proxima Nova"/>
                <a:ea typeface="Proxima Nova"/>
                <a:cs typeface="Proxima Nova"/>
                <a:sym typeface="Proxima Nova"/>
              </a:rPr>
              <a:t>Part 3: </a:t>
            </a:r>
            <a:r>
              <a:rPr b="1" lang="th" sz="1800">
                <a:solidFill>
                  <a:srgbClr val="333333"/>
                </a:solidFill>
                <a:latin typeface="Proxima Nova"/>
                <a:ea typeface="Proxima Nova"/>
                <a:cs typeface="Proxima Nova"/>
                <a:sym typeface="Proxima Nova"/>
              </a:rPr>
              <a:t>Calculate average salary for each position. Recruiters will base on the average salary of each position to give a salary when recruiting.</a:t>
            </a:r>
            <a:endParaRPr b="1" sz="2300">
              <a:solidFill>
                <a:srgbClr val="333333"/>
              </a:solidFill>
            </a:endParaRPr>
          </a:p>
        </p:txBody>
      </p:sp>
      <p:pic>
        <p:nvPicPr>
          <p:cNvPr id="432" name="Google Shape;432;p32"/>
          <p:cNvPicPr preferRelativeResize="0"/>
          <p:nvPr/>
        </p:nvPicPr>
        <p:blipFill>
          <a:blip r:embed="rId3">
            <a:alphaModFix/>
          </a:blip>
          <a:stretch>
            <a:fillRect/>
          </a:stretch>
        </p:blipFill>
        <p:spPr>
          <a:xfrm>
            <a:off x="472200" y="1873775"/>
            <a:ext cx="4611249" cy="2600325"/>
          </a:xfrm>
          <a:prstGeom prst="rect">
            <a:avLst/>
          </a:prstGeom>
          <a:noFill/>
          <a:ln>
            <a:noFill/>
          </a:ln>
        </p:spPr>
      </p:pic>
      <p:pic>
        <p:nvPicPr>
          <p:cNvPr id="433" name="Google Shape;433;p32"/>
          <p:cNvPicPr preferRelativeResize="0"/>
          <p:nvPr/>
        </p:nvPicPr>
        <p:blipFill>
          <a:blip r:embed="rId4">
            <a:alphaModFix/>
          </a:blip>
          <a:stretch>
            <a:fillRect/>
          </a:stretch>
        </p:blipFill>
        <p:spPr>
          <a:xfrm>
            <a:off x="5215324" y="1873775"/>
            <a:ext cx="3755751" cy="2527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437" name="Shape 437"/>
        <p:cNvGrpSpPr/>
        <p:nvPr/>
      </p:nvGrpSpPr>
      <p:grpSpPr>
        <a:xfrm>
          <a:off x="0" y="0"/>
          <a:ext cx="0" cy="0"/>
          <a:chOff x="0" y="0"/>
          <a:chExt cx="0" cy="0"/>
        </a:xfrm>
      </p:grpSpPr>
      <p:sp>
        <p:nvSpPr>
          <p:cNvPr id="438" name="Google Shape;438;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Abhinav</a:t>
            </a:r>
            <a:endParaRPr/>
          </a:p>
        </p:txBody>
      </p:sp>
      <p:sp>
        <p:nvSpPr>
          <p:cNvPr id="439" name="Google Shape;439;p3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Description:</a:t>
            </a:r>
            <a:endParaRPr/>
          </a:p>
          <a:p>
            <a:pPr indent="-311150" lvl="0" marL="457200" rtl="0" algn="l">
              <a:spcBef>
                <a:spcPts val="1200"/>
              </a:spcBef>
              <a:spcAft>
                <a:spcPts val="0"/>
              </a:spcAft>
              <a:buSzPts val="1300"/>
              <a:buChar char="-"/>
            </a:pPr>
            <a:r>
              <a:rPr lang="th"/>
              <a:t>As the manager, I would like to know which vehicle parts to order more based on current repair demand</a:t>
            </a:r>
            <a:endParaRPr/>
          </a:p>
          <a:p>
            <a:pPr indent="0" lvl="0" marL="0" rtl="0" algn="l">
              <a:spcBef>
                <a:spcPts val="1200"/>
              </a:spcBef>
              <a:spcAft>
                <a:spcPts val="0"/>
              </a:spcAft>
              <a:buNone/>
            </a:pPr>
            <a:r>
              <a:rPr lang="th"/>
              <a:t>Questions to answer:</a:t>
            </a:r>
            <a:endParaRPr/>
          </a:p>
          <a:p>
            <a:pPr indent="-311150" lvl="0" marL="457200" rtl="0" algn="l">
              <a:spcBef>
                <a:spcPts val="1200"/>
              </a:spcBef>
              <a:spcAft>
                <a:spcPts val="0"/>
              </a:spcAft>
              <a:buSzPts val="1300"/>
              <a:buChar char="-"/>
            </a:pPr>
            <a:r>
              <a:rPr lang="th"/>
              <a:t>Which repair problems are most common?</a:t>
            </a:r>
            <a:endParaRPr/>
          </a:p>
          <a:p>
            <a:pPr indent="-311150" lvl="0" marL="457200" rtl="0" algn="l">
              <a:spcBef>
                <a:spcPts val="0"/>
              </a:spcBef>
              <a:spcAft>
                <a:spcPts val="0"/>
              </a:spcAft>
              <a:buSzPts val="1300"/>
              <a:buChar char="-"/>
            </a:pPr>
            <a:r>
              <a:rPr lang="th"/>
              <a:t>Which vehicle spare parts are most used?</a:t>
            </a:r>
            <a:endParaRPr/>
          </a:p>
        </p:txBody>
      </p:sp>
      <p:sp>
        <p:nvSpPr>
          <p:cNvPr id="440" name="Google Shape;440;p33"/>
          <p:cNvSpPr txBox="1"/>
          <p:nvPr>
            <p:ph idx="1" type="body"/>
          </p:nvPr>
        </p:nvSpPr>
        <p:spPr>
          <a:xfrm>
            <a:off x="528200" y="1342950"/>
            <a:ext cx="61665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600">
                <a:solidFill>
                  <a:srgbClr val="000000"/>
                </a:solidFill>
                <a:latin typeface="Proxima Nova"/>
                <a:ea typeface="Proxima Nova"/>
                <a:cs typeface="Proxima Nova"/>
                <a:sym typeface="Proxima Nova"/>
              </a:rPr>
              <a:t>Scenario: Ordering Vehicle Parts </a:t>
            </a:r>
            <a:endParaRPr sz="2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444" name="Shape 444"/>
        <p:cNvGrpSpPr/>
        <p:nvPr/>
      </p:nvGrpSpPr>
      <p:grpSpPr>
        <a:xfrm>
          <a:off x="0" y="0"/>
          <a:ext cx="0" cy="0"/>
          <a:chOff x="0" y="0"/>
          <a:chExt cx="0" cy="0"/>
        </a:xfrm>
      </p:grpSpPr>
      <p:sp>
        <p:nvSpPr>
          <p:cNvPr id="445" name="Google Shape;445;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Abhinav</a:t>
            </a:r>
            <a:endParaRPr/>
          </a:p>
        </p:txBody>
      </p:sp>
      <p:sp>
        <p:nvSpPr>
          <p:cNvPr id="446" name="Google Shape;446;p34"/>
          <p:cNvSpPr txBox="1"/>
          <p:nvPr>
            <p:ph idx="1" type="body"/>
          </p:nvPr>
        </p:nvSpPr>
        <p:spPr>
          <a:xfrm>
            <a:off x="289775" y="1597875"/>
            <a:ext cx="8721600" cy="64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th" sz="2000">
                <a:solidFill>
                  <a:srgbClr val="000000"/>
                </a:solidFill>
                <a:latin typeface="Proxima Nova"/>
                <a:ea typeface="Proxima Nova"/>
                <a:cs typeface="Proxima Nova"/>
                <a:sym typeface="Proxima Nova"/>
              </a:rPr>
              <a:t>Relationship Model                                    Document Model</a:t>
            </a:r>
            <a:endParaRPr sz="1700"/>
          </a:p>
        </p:txBody>
      </p:sp>
      <p:sp>
        <p:nvSpPr>
          <p:cNvPr id="447" name="Google Shape;447;p34"/>
          <p:cNvSpPr txBox="1"/>
          <p:nvPr>
            <p:ph idx="1" type="body"/>
          </p:nvPr>
        </p:nvSpPr>
        <p:spPr>
          <a:xfrm>
            <a:off x="289775" y="1240925"/>
            <a:ext cx="7109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300">
                <a:solidFill>
                  <a:srgbClr val="000000"/>
                </a:solidFill>
                <a:latin typeface="Proxima Nova"/>
                <a:ea typeface="Proxima Nova"/>
                <a:cs typeface="Proxima Nova"/>
                <a:sym typeface="Proxima Nova"/>
              </a:rPr>
              <a:t>Part 1: </a:t>
            </a:r>
            <a:r>
              <a:rPr b="1" lang="th" sz="2300">
                <a:solidFill>
                  <a:srgbClr val="000000"/>
                </a:solidFill>
                <a:latin typeface="Proxima Nova"/>
                <a:ea typeface="Proxima Nova"/>
                <a:cs typeface="Proxima Nova"/>
                <a:sym typeface="Proxima Nova"/>
              </a:rPr>
              <a:t>Which repair problems are most common?</a:t>
            </a:r>
            <a:endParaRPr sz="2300"/>
          </a:p>
        </p:txBody>
      </p:sp>
      <p:pic>
        <p:nvPicPr>
          <p:cNvPr id="448" name="Google Shape;448;p34"/>
          <p:cNvPicPr preferRelativeResize="0"/>
          <p:nvPr/>
        </p:nvPicPr>
        <p:blipFill>
          <a:blip r:embed="rId3">
            <a:alphaModFix/>
          </a:blip>
          <a:stretch>
            <a:fillRect/>
          </a:stretch>
        </p:blipFill>
        <p:spPr>
          <a:xfrm>
            <a:off x="330600" y="2612575"/>
            <a:ext cx="2990850" cy="770050"/>
          </a:xfrm>
          <a:prstGeom prst="rect">
            <a:avLst/>
          </a:prstGeom>
          <a:noFill/>
          <a:ln>
            <a:noFill/>
          </a:ln>
        </p:spPr>
      </p:pic>
      <p:pic>
        <p:nvPicPr>
          <p:cNvPr id="449" name="Google Shape;449;p34"/>
          <p:cNvPicPr preferRelativeResize="0"/>
          <p:nvPr/>
        </p:nvPicPr>
        <p:blipFill>
          <a:blip r:embed="rId4">
            <a:alphaModFix/>
          </a:blip>
          <a:stretch>
            <a:fillRect/>
          </a:stretch>
        </p:blipFill>
        <p:spPr>
          <a:xfrm>
            <a:off x="6802450" y="2000250"/>
            <a:ext cx="2015022" cy="3071800"/>
          </a:xfrm>
          <a:prstGeom prst="rect">
            <a:avLst/>
          </a:prstGeom>
          <a:noFill/>
          <a:ln>
            <a:noFill/>
          </a:ln>
        </p:spPr>
      </p:pic>
      <p:pic>
        <p:nvPicPr>
          <p:cNvPr id="450" name="Google Shape;450;p34"/>
          <p:cNvPicPr preferRelativeResize="0"/>
          <p:nvPr/>
        </p:nvPicPr>
        <p:blipFill>
          <a:blip r:embed="rId5">
            <a:alphaModFix/>
          </a:blip>
          <a:stretch>
            <a:fillRect/>
          </a:stretch>
        </p:blipFill>
        <p:spPr>
          <a:xfrm>
            <a:off x="4449525" y="3083650"/>
            <a:ext cx="2230200" cy="298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454" name="Shape 454"/>
        <p:cNvGrpSpPr/>
        <p:nvPr/>
      </p:nvGrpSpPr>
      <p:grpSpPr>
        <a:xfrm>
          <a:off x="0" y="0"/>
          <a:ext cx="0" cy="0"/>
          <a:chOff x="0" y="0"/>
          <a:chExt cx="0" cy="0"/>
        </a:xfrm>
      </p:grpSpPr>
      <p:sp>
        <p:nvSpPr>
          <p:cNvPr id="455" name="Google Shape;455;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Abhinav</a:t>
            </a:r>
            <a:endParaRPr/>
          </a:p>
        </p:txBody>
      </p:sp>
      <p:sp>
        <p:nvSpPr>
          <p:cNvPr id="456" name="Google Shape;456;p35"/>
          <p:cNvSpPr txBox="1"/>
          <p:nvPr>
            <p:ph idx="1" type="body"/>
          </p:nvPr>
        </p:nvSpPr>
        <p:spPr>
          <a:xfrm>
            <a:off x="289775" y="1597875"/>
            <a:ext cx="8721600" cy="64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th" sz="2000">
                <a:solidFill>
                  <a:srgbClr val="000000"/>
                </a:solidFill>
                <a:latin typeface="Proxima Nova"/>
                <a:ea typeface="Proxima Nova"/>
                <a:cs typeface="Proxima Nova"/>
                <a:sym typeface="Proxima Nova"/>
              </a:rPr>
              <a:t>Graph Model                                             Result</a:t>
            </a:r>
            <a:endParaRPr sz="1700"/>
          </a:p>
        </p:txBody>
      </p:sp>
      <p:sp>
        <p:nvSpPr>
          <p:cNvPr id="457" name="Google Shape;457;p35"/>
          <p:cNvSpPr txBox="1"/>
          <p:nvPr>
            <p:ph idx="1" type="body"/>
          </p:nvPr>
        </p:nvSpPr>
        <p:spPr>
          <a:xfrm>
            <a:off x="289775" y="1240925"/>
            <a:ext cx="7997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300">
                <a:solidFill>
                  <a:srgbClr val="000000"/>
                </a:solidFill>
                <a:latin typeface="Proxima Nova"/>
                <a:ea typeface="Proxima Nova"/>
                <a:cs typeface="Proxima Nova"/>
                <a:sym typeface="Proxima Nova"/>
              </a:rPr>
              <a:t>Part </a:t>
            </a:r>
            <a:r>
              <a:rPr b="1" lang="th" sz="2300">
                <a:solidFill>
                  <a:srgbClr val="000000"/>
                </a:solidFill>
                <a:latin typeface="Proxima Nova"/>
                <a:ea typeface="Proxima Nova"/>
                <a:cs typeface="Proxima Nova"/>
                <a:sym typeface="Proxima Nova"/>
              </a:rPr>
              <a:t>1: Which repair problems are most common?</a:t>
            </a:r>
            <a:endParaRPr sz="2300"/>
          </a:p>
        </p:txBody>
      </p:sp>
      <p:pic>
        <p:nvPicPr>
          <p:cNvPr id="458" name="Google Shape;458;p35"/>
          <p:cNvPicPr preferRelativeResize="0"/>
          <p:nvPr/>
        </p:nvPicPr>
        <p:blipFill>
          <a:blip r:embed="rId3">
            <a:alphaModFix/>
          </a:blip>
          <a:stretch>
            <a:fillRect/>
          </a:stretch>
        </p:blipFill>
        <p:spPr>
          <a:xfrm>
            <a:off x="234050" y="2499450"/>
            <a:ext cx="4686300" cy="819150"/>
          </a:xfrm>
          <a:prstGeom prst="rect">
            <a:avLst/>
          </a:prstGeom>
          <a:noFill/>
          <a:ln>
            <a:noFill/>
          </a:ln>
        </p:spPr>
      </p:pic>
      <p:pic>
        <p:nvPicPr>
          <p:cNvPr id="459" name="Google Shape;459;p35"/>
          <p:cNvPicPr preferRelativeResize="0"/>
          <p:nvPr/>
        </p:nvPicPr>
        <p:blipFill>
          <a:blip r:embed="rId4">
            <a:alphaModFix/>
          </a:blip>
          <a:stretch>
            <a:fillRect/>
          </a:stretch>
        </p:blipFill>
        <p:spPr>
          <a:xfrm>
            <a:off x="5583050" y="2060600"/>
            <a:ext cx="2542554" cy="3042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463" name="Shape 463"/>
        <p:cNvGrpSpPr/>
        <p:nvPr/>
      </p:nvGrpSpPr>
      <p:grpSpPr>
        <a:xfrm>
          <a:off x="0" y="0"/>
          <a:ext cx="0" cy="0"/>
          <a:chOff x="0" y="0"/>
          <a:chExt cx="0" cy="0"/>
        </a:xfrm>
      </p:grpSpPr>
      <p:sp>
        <p:nvSpPr>
          <p:cNvPr id="464" name="Google Shape;464;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Abhinav</a:t>
            </a:r>
            <a:endParaRPr/>
          </a:p>
        </p:txBody>
      </p:sp>
      <p:sp>
        <p:nvSpPr>
          <p:cNvPr id="465" name="Google Shape;465;p36"/>
          <p:cNvSpPr txBox="1"/>
          <p:nvPr>
            <p:ph idx="1" type="body"/>
          </p:nvPr>
        </p:nvSpPr>
        <p:spPr>
          <a:xfrm>
            <a:off x="289775" y="1597875"/>
            <a:ext cx="87216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Relationship Model</a:t>
            </a:r>
            <a:endParaRPr b="1" sz="2000">
              <a:solidFill>
                <a:srgbClr val="000000"/>
              </a:solidFill>
              <a:latin typeface="Proxima Nova"/>
              <a:ea typeface="Proxima Nova"/>
              <a:cs typeface="Proxima Nova"/>
              <a:sym typeface="Proxima Nova"/>
            </a:endParaRPr>
          </a:p>
        </p:txBody>
      </p:sp>
      <p:sp>
        <p:nvSpPr>
          <p:cNvPr id="466" name="Google Shape;466;p36"/>
          <p:cNvSpPr txBox="1"/>
          <p:nvPr>
            <p:ph idx="1" type="body"/>
          </p:nvPr>
        </p:nvSpPr>
        <p:spPr>
          <a:xfrm>
            <a:off x="289775" y="1240925"/>
            <a:ext cx="87216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300">
                <a:solidFill>
                  <a:srgbClr val="000000"/>
                </a:solidFill>
                <a:latin typeface="Proxima Nova"/>
                <a:ea typeface="Proxima Nova"/>
                <a:cs typeface="Proxima Nova"/>
                <a:sym typeface="Proxima Nova"/>
              </a:rPr>
              <a:t>Part </a:t>
            </a:r>
            <a:r>
              <a:rPr b="1" lang="th" sz="2300">
                <a:solidFill>
                  <a:srgbClr val="000000"/>
                </a:solidFill>
                <a:latin typeface="Proxima Nova"/>
                <a:ea typeface="Proxima Nova"/>
                <a:cs typeface="Proxima Nova"/>
                <a:sym typeface="Proxima Nova"/>
              </a:rPr>
              <a:t>2: Which vehicle spare parts are most used?</a:t>
            </a:r>
            <a:endParaRPr sz="2300"/>
          </a:p>
        </p:txBody>
      </p:sp>
      <p:pic>
        <p:nvPicPr>
          <p:cNvPr id="467" name="Google Shape;467;p36"/>
          <p:cNvPicPr preferRelativeResize="0"/>
          <p:nvPr/>
        </p:nvPicPr>
        <p:blipFill>
          <a:blip r:embed="rId3">
            <a:alphaModFix/>
          </a:blip>
          <a:stretch>
            <a:fillRect/>
          </a:stretch>
        </p:blipFill>
        <p:spPr>
          <a:xfrm>
            <a:off x="121825" y="2798775"/>
            <a:ext cx="4277207" cy="1173975"/>
          </a:xfrm>
          <a:prstGeom prst="rect">
            <a:avLst/>
          </a:prstGeom>
          <a:noFill/>
          <a:ln>
            <a:noFill/>
          </a:ln>
        </p:spPr>
      </p:pic>
      <p:sp>
        <p:nvSpPr>
          <p:cNvPr id="468" name="Google Shape;468;p36"/>
          <p:cNvSpPr txBox="1"/>
          <p:nvPr>
            <p:ph idx="1" type="body"/>
          </p:nvPr>
        </p:nvSpPr>
        <p:spPr>
          <a:xfrm>
            <a:off x="248550" y="1967975"/>
            <a:ext cx="8646900" cy="64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th" sz="1500">
                <a:solidFill>
                  <a:srgbClr val="000000"/>
                </a:solidFill>
                <a:latin typeface="Proxima Nova"/>
                <a:ea typeface="Proxima Nova"/>
                <a:cs typeface="Proxima Nova"/>
                <a:sym typeface="Proxima Nova"/>
              </a:rPr>
              <a:t>By total vehicle part:                                                                                      </a:t>
            </a:r>
            <a:r>
              <a:rPr b="1" lang="th" sz="1500">
                <a:solidFill>
                  <a:srgbClr val="000000"/>
                </a:solidFill>
                <a:latin typeface="Proxima Nova"/>
                <a:ea typeface="Proxima Nova"/>
                <a:cs typeface="Proxima Nova"/>
                <a:sym typeface="Proxima Nova"/>
              </a:rPr>
              <a:t>By vehicle Model:</a:t>
            </a:r>
            <a:endParaRPr b="1" sz="1500">
              <a:solidFill>
                <a:srgbClr val="000000"/>
              </a:solidFill>
              <a:latin typeface="Proxima Nova"/>
              <a:ea typeface="Proxima Nova"/>
              <a:cs typeface="Proxima Nova"/>
              <a:sym typeface="Proxima Nova"/>
            </a:endParaRPr>
          </a:p>
        </p:txBody>
      </p:sp>
      <p:pic>
        <p:nvPicPr>
          <p:cNvPr id="469" name="Google Shape;469;p36"/>
          <p:cNvPicPr preferRelativeResize="0"/>
          <p:nvPr/>
        </p:nvPicPr>
        <p:blipFill>
          <a:blip r:embed="rId4">
            <a:alphaModFix/>
          </a:blip>
          <a:stretch>
            <a:fillRect/>
          </a:stretch>
        </p:blipFill>
        <p:spPr>
          <a:xfrm>
            <a:off x="4850725" y="2798775"/>
            <a:ext cx="4089350" cy="1173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473" name="Shape 473"/>
        <p:cNvGrpSpPr/>
        <p:nvPr/>
      </p:nvGrpSpPr>
      <p:grpSpPr>
        <a:xfrm>
          <a:off x="0" y="0"/>
          <a:ext cx="0" cy="0"/>
          <a:chOff x="0" y="0"/>
          <a:chExt cx="0" cy="0"/>
        </a:xfrm>
      </p:grpSpPr>
      <p:sp>
        <p:nvSpPr>
          <p:cNvPr id="474" name="Google Shape;474;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Abhinav</a:t>
            </a:r>
            <a:endParaRPr/>
          </a:p>
        </p:txBody>
      </p:sp>
      <p:sp>
        <p:nvSpPr>
          <p:cNvPr id="475" name="Google Shape;475;p37"/>
          <p:cNvSpPr txBox="1"/>
          <p:nvPr>
            <p:ph idx="1" type="body"/>
          </p:nvPr>
        </p:nvSpPr>
        <p:spPr>
          <a:xfrm>
            <a:off x="289775" y="1597875"/>
            <a:ext cx="87216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Document </a:t>
            </a:r>
            <a:r>
              <a:rPr b="1" lang="th" sz="2000">
                <a:solidFill>
                  <a:srgbClr val="000000"/>
                </a:solidFill>
                <a:latin typeface="Proxima Nova"/>
                <a:ea typeface="Proxima Nova"/>
                <a:cs typeface="Proxima Nova"/>
                <a:sym typeface="Proxima Nova"/>
              </a:rPr>
              <a:t>Model</a:t>
            </a:r>
            <a:endParaRPr b="1" sz="2000">
              <a:solidFill>
                <a:srgbClr val="000000"/>
              </a:solidFill>
              <a:latin typeface="Proxima Nova"/>
              <a:ea typeface="Proxima Nova"/>
              <a:cs typeface="Proxima Nova"/>
              <a:sym typeface="Proxima Nova"/>
            </a:endParaRPr>
          </a:p>
        </p:txBody>
      </p:sp>
      <p:sp>
        <p:nvSpPr>
          <p:cNvPr id="476" name="Google Shape;476;p37"/>
          <p:cNvSpPr txBox="1"/>
          <p:nvPr>
            <p:ph idx="1" type="body"/>
          </p:nvPr>
        </p:nvSpPr>
        <p:spPr>
          <a:xfrm>
            <a:off x="289775" y="1240925"/>
            <a:ext cx="87216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300">
                <a:solidFill>
                  <a:srgbClr val="000000"/>
                </a:solidFill>
                <a:latin typeface="Proxima Nova"/>
                <a:ea typeface="Proxima Nova"/>
                <a:cs typeface="Proxima Nova"/>
                <a:sym typeface="Proxima Nova"/>
              </a:rPr>
              <a:t>Part 2: Which ve</a:t>
            </a:r>
            <a:r>
              <a:rPr b="1" lang="th" sz="2300">
                <a:solidFill>
                  <a:srgbClr val="000000"/>
                </a:solidFill>
                <a:latin typeface="Proxima Nova"/>
                <a:ea typeface="Proxima Nova"/>
                <a:cs typeface="Proxima Nova"/>
                <a:sym typeface="Proxima Nova"/>
              </a:rPr>
              <a:t>hicle spare parts are most used?</a:t>
            </a:r>
            <a:endParaRPr sz="2300"/>
          </a:p>
        </p:txBody>
      </p:sp>
      <p:sp>
        <p:nvSpPr>
          <p:cNvPr id="477" name="Google Shape;477;p37"/>
          <p:cNvSpPr txBox="1"/>
          <p:nvPr>
            <p:ph idx="1" type="body"/>
          </p:nvPr>
        </p:nvSpPr>
        <p:spPr>
          <a:xfrm>
            <a:off x="248550" y="1967975"/>
            <a:ext cx="1996500" cy="55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1500">
                <a:solidFill>
                  <a:srgbClr val="000000"/>
                </a:solidFill>
                <a:latin typeface="Proxima Nova"/>
                <a:ea typeface="Proxima Nova"/>
                <a:cs typeface="Proxima Nova"/>
                <a:sym typeface="Proxima Nova"/>
              </a:rPr>
              <a:t>By total vehicle part:</a:t>
            </a:r>
            <a:endParaRPr b="1" sz="1500">
              <a:solidFill>
                <a:srgbClr val="000000"/>
              </a:solidFill>
              <a:latin typeface="Proxima Nova"/>
              <a:ea typeface="Proxima Nova"/>
              <a:cs typeface="Proxima Nova"/>
              <a:sym typeface="Proxima Nova"/>
            </a:endParaRPr>
          </a:p>
        </p:txBody>
      </p:sp>
      <p:pic>
        <p:nvPicPr>
          <p:cNvPr id="478" name="Google Shape;478;p37"/>
          <p:cNvPicPr preferRelativeResize="0"/>
          <p:nvPr/>
        </p:nvPicPr>
        <p:blipFill>
          <a:blip r:embed="rId3">
            <a:alphaModFix/>
          </a:blip>
          <a:stretch>
            <a:fillRect/>
          </a:stretch>
        </p:blipFill>
        <p:spPr>
          <a:xfrm>
            <a:off x="733602" y="2605725"/>
            <a:ext cx="1889199" cy="2467175"/>
          </a:xfrm>
          <a:prstGeom prst="rect">
            <a:avLst/>
          </a:prstGeom>
          <a:noFill/>
          <a:ln>
            <a:noFill/>
          </a:ln>
        </p:spPr>
      </p:pic>
      <p:pic>
        <p:nvPicPr>
          <p:cNvPr id="479" name="Google Shape;479;p37"/>
          <p:cNvPicPr preferRelativeResize="0"/>
          <p:nvPr/>
        </p:nvPicPr>
        <p:blipFill>
          <a:blip r:embed="rId4">
            <a:alphaModFix/>
          </a:blip>
          <a:stretch>
            <a:fillRect/>
          </a:stretch>
        </p:blipFill>
        <p:spPr>
          <a:xfrm>
            <a:off x="162625" y="2308900"/>
            <a:ext cx="2941900" cy="232900"/>
          </a:xfrm>
          <a:prstGeom prst="rect">
            <a:avLst/>
          </a:prstGeom>
          <a:noFill/>
          <a:ln>
            <a:noFill/>
          </a:ln>
        </p:spPr>
      </p:pic>
      <p:pic>
        <p:nvPicPr>
          <p:cNvPr id="480" name="Google Shape;480;p37"/>
          <p:cNvPicPr preferRelativeResize="0"/>
          <p:nvPr/>
        </p:nvPicPr>
        <p:blipFill>
          <a:blip r:embed="rId5">
            <a:alphaModFix/>
          </a:blip>
          <a:stretch>
            <a:fillRect/>
          </a:stretch>
        </p:blipFill>
        <p:spPr>
          <a:xfrm>
            <a:off x="7076307" y="1967975"/>
            <a:ext cx="1741518" cy="3175526"/>
          </a:xfrm>
          <a:prstGeom prst="rect">
            <a:avLst/>
          </a:prstGeom>
          <a:noFill/>
          <a:ln>
            <a:noFill/>
          </a:ln>
        </p:spPr>
      </p:pic>
      <p:pic>
        <p:nvPicPr>
          <p:cNvPr id="481" name="Google Shape;481;p37"/>
          <p:cNvPicPr preferRelativeResize="0"/>
          <p:nvPr/>
        </p:nvPicPr>
        <p:blipFill>
          <a:blip r:embed="rId6">
            <a:alphaModFix/>
          </a:blip>
          <a:stretch>
            <a:fillRect/>
          </a:stretch>
        </p:blipFill>
        <p:spPr>
          <a:xfrm>
            <a:off x="5078300" y="1724203"/>
            <a:ext cx="4000593" cy="188050"/>
          </a:xfrm>
          <a:prstGeom prst="rect">
            <a:avLst/>
          </a:prstGeom>
          <a:noFill/>
          <a:ln>
            <a:noFill/>
          </a:ln>
        </p:spPr>
      </p:pic>
      <p:sp>
        <p:nvSpPr>
          <p:cNvPr id="482" name="Google Shape;482;p37"/>
          <p:cNvSpPr txBox="1"/>
          <p:nvPr>
            <p:ph idx="1" type="body"/>
          </p:nvPr>
        </p:nvSpPr>
        <p:spPr>
          <a:xfrm>
            <a:off x="7115025" y="1323275"/>
            <a:ext cx="1831200" cy="48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1500">
                <a:solidFill>
                  <a:srgbClr val="000000"/>
                </a:solidFill>
                <a:latin typeface="Proxima Nova"/>
                <a:ea typeface="Proxima Nova"/>
                <a:cs typeface="Proxima Nova"/>
                <a:sym typeface="Proxima Nova"/>
              </a:rPr>
              <a:t>By vehicle Model:</a:t>
            </a:r>
            <a:endParaRPr b="1" sz="1500">
              <a:solidFill>
                <a:srgbClr val="000000"/>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486" name="Shape 486"/>
        <p:cNvGrpSpPr/>
        <p:nvPr/>
      </p:nvGrpSpPr>
      <p:grpSpPr>
        <a:xfrm>
          <a:off x="0" y="0"/>
          <a:ext cx="0" cy="0"/>
          <a:chOff x="0" y="0"/>
          <a:chExt cx="0" cy="0"/>
        </a:xfrm>
      </p:grpSpPr>
      <p:sp>
        <p:nvSpPr>
          <p:cNvPr id="487" name="Google Shape;487;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Abhinav</a:t>
            </a:r>
            <a:endParaRPr/>
          </a:p>
        </p:txBody>
      </p:sp>
      <p:sp>
        <p:nvSpPr>
          <p:cNvPr id="488" name="Google Shape;488;p38"/>
          <p:cNvSpPr txBox="1"/>
          <p:nvPr>
            <p:ph idx="1" type="body"/>
          </p:nvPr>
        </p:nvSpPr>
        <p:spPr>
          <a:xfrm>
            <a:off x="289775" y="1597875"/>
            <a:ext cx="87216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Graph </a:t>
            </a:r>
            <a:r>
              <a:rPr b="1" lang="th" sz="2000">
                <a:solidFill>
                  <a:srgbClr val="000000"/>
                </a:solidFill>
                <a:latin typeface="Proxima Nova"/>
                <a:ea typeface="Proxima Nova"/>
                <a:cs typeface="Proxima Nova"/>
                <a:sym typeface="Proxima Nova"/>
              </a:rPr>
              <a:t>Model</a:t>
            </a:r>
            <a:endParaRPr b="1" sz="2000">
              <a:solidFill>
                <a:srgbClr val="000000"/>
              </a:solidFill>
              <a:latin typeface="Proxima Nova"/>
              <a:ea typeface="Proxima Nova"/>
              <a:cs typeface="Proxima Nova"/>
              <a:sym typeface="Proxima Nova"/>
            </a:endParaRPr>
          </a:p>
        </p:txBody>
      </p:sp>
      <p:sp>
        <p:nvSpPr>
          <p:cNvPr id="489" name="Google Shape;489;p38"/>
          <p:cNvSpPr txBox="1"/>
          <p:nvPr>
            <p:ph idx="1" type="body"/>
          </p:nvPr>
        </p:nvSpPr>
        <p:spPr>
          <a:xfrm>
            <a:off x="289775" y="1240925"/>
            <a:ext cx="8721600" cy="54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300">
                <a:solidFill>
                  <a:srgbClr val="000000"/>
                </a:solidFill>
                <a:latin typeface="Proxima Nova"/>
                <a:ea typeface="Proxima Nova"/>
                <a:cs typeface="Proxima Nova"/>
                <a:sym typeface="Proxima Nova"/>
              </a:rPr>
              <a:t>Part 2: Which vehicle spare parts are most used?</a:t>
            </a:r>
            <a:endParaRPr sz="2300"/>
          </a:p>
        </p:txBody>
      </p:sp>
      <p:sp>
        <p:nvSpPr>
          <p:cNvPr id="490" name="Google Shape;490;p38"/>
          <p:cNvSpPr txBox="1"/>
          <p:nvPr>
            <p:ph idx="1" type="body"/>
          </p:nvPr>
        </p:nvSpPr>
        <p:spPr>
          <a:xfrm>
            <a:off x="248550" y="1967975"/>
            <a:ext cx="8646900" cy="64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th" sz="1500">
                <a:solidFill>
                  <a:srgbClr val="000000"/>
                </a:solidFill>
                <a:latin typeface="Proxima Nova"/>
                <a:ea typeface="Proxima Nova"/>
                <a:cs typeface="Proxima Nova"/>
                <a:sym typeface="Proxima Nova"/>
              </a:rPr>
              <a:t>By total vehicle part:                                                                                      By vehicle Model:</a:t>
            </a:r>
            <a:endParaRPr b="1" sz="1500">
              <a:solidFill>
                <a:srgbClr val="000000"/>
              </a:solidFill>
              <a:latin typeface="Proxima Nova"/>
              <a:ea typeface="Proxima Nova"/>
              <a:cs typeface="Proxima Nova"/>
              <a:sym typeface="Proxima Nova"/>
            </a:endParaRPr>
          </a:p>
        </p:txBody>
      </p:sp>
      <p:pic>
        <p:nvPicPr>
          <p:cNvPr id="491" name="Google Shape;491;p38"/>
          <p:cNvPicPr preferRelativeResize="0"/>
          <p:nvPr/>
        </p:nvPicPr>
        <p:blipFill>
          <a:blip r:embed="rId3">
            <a:alphaModFix/>
          </a:blip>
          <a:stretch>
            <a:fillRect/>
          </a:stretch>
        </p:blipFill>
        <p:spPr>
          <a:xfrm>
            <a:off x="1153225" y="2650201"/>
            <a:ext cx="1657588" cy="2493300"/>
          </a:xfrm>
          <a:prstGeom prst="rect">
            <a:avLst/>
          </a:prstGeom>
          <a:noFill/>
          <a:ln>
            <a:noFill/>
          </a:ln>
        </p:spPr>
      </p:pic>
      <p:pic>
        <p:nvPicPr>
          <p:cNvPr id="492" name="Google Shape;492;p38"/>
          <p:cNvPicPr preferRelativeResize="0"/>
          <p:nvPr/>
        </p:nvPicPr>
        <p:blipFill>
          <a:blip r:embed="rId4">
            <a:alphaModFix/>
          </a:blip>
          <a:stretch>
            <a:fillRect/>
          </a:stretch>
        </p:blipFill>
        <p:spPr>
          <a:xfrm>
            <a:off x="6040875" y="2798826"/>
            <a:ext cx="2077090" cy="2244975"/>
          </a:xfrm>
          <a:prstGeom prst="rect">
            <a:avLst/>
          </a:prstGeom>
          <a:noFill/>
          <a:ln>
            <a:noFill/>
          </a:ln>
        </p:spPr>
      </p:pic>
      <p:pic>
        <p:nvPicPr>
          <p:cNvPr id="493" name="Google Shape;493;p38"/>
          <p:cNvPicPr preferRelativeResize="0"/>
          <p:nvPr/>
        </p:nvPicPr>
        <p:blipFill>
          <a:blip r:embed="rId5">
            <a:alphaModFix/>
          </a:blip>
          <a:stretch>
            <a:fillRect/>
          </a:stretch>
        </p:blipFill>
        <p:spPr>
          <a:xfrm>
            <a:off x="4615467" y="2343536"/>
            <a:ext cx="4457157" cy="356738"/>
          </a:xfrm>
          <a:prstGeom prst="rect">
            <a:avLst/>
          </a:prstGeom>
          <a:noFill/>
          <a:ln>
            <a:noFill/>
          </a:ln>
        </p:spPr>
      </p:pic>
      <p:pic>
        <p:nvPicPr>
          <p:cNvPr id="494" name="Google Shape;494;p38"/>
          <p:cNvPicPr preferRelativeResize="0"/>
          <p:nvPr/>
        </p:nvPicPr>
        <p:blipFill>
          <a:blip r:embed="rId6">
            <a:alphaModFix/>
          </a:blip>
          <a:stretch>
            <a:fillRect/>
          </a:stretch>
        </p:blipFill>
        <p:spPr>
          <a:xfrm>
            <a:off x="289775" y="2322063"/>
            <a:ext cx="2850418" cy="328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498" name="Shape 498"/>
        <p:cNvGrpSpPr/>
        <p:nvPr/>
      </p:nvGrpSpPr>
      <p:grpSpPr>
        <a:xfrm>
          <a:off x="0" y="0"/>
          <a:ext cx="0" cy="0"/>
          <a:chOff x="0" y="0"/>
          <a:chExt cx="0" cy="0"/>
        </a:xfrm>
      </p:grpSpPr>
      <p:sp>
        <p:nvSpPr>
          <p:cNvPr id="499" name="Google Shape;499;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Abhinav</a:t>
            </a:r>
            <a:endParaRPr/>
          </a:p>
        </p:txBody>
      </p:sp>
      <p:sp>
        <p:nvSpPr>
          <p:cNvPr id="500" name="Google Shape;500;p3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th" sz="1800"/>
              <a:t>Order engine</a:t>
            </a:r>
            <a:r>
              <a:rPr lang="th" sz="1800"/>
              <a:t>, brakes, and air filters more </a:t>
            </a:r>
            <a:endParaRPr sz="1800"/>
          </a:p>
        </p:txBody>
      </p:sp>
      <p:sp>
        <p:nvSpPr>
          <p:cNvPr id="501" name="Google Shape;501;p39"/>
          <p:cNvSpPr txBox="1"/>
          <p:nvPr>
            <p:ph idx="1" type="body"/>
          </p:nvPr>
        </p:nvSpPr>
        <p:spPr>
          <a:xfrm>
            <a:off x="528200" y="1342950"/>
            <a:ext cx="61665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600">
                <a:solidFill>
                  <a:srgbClr val="000000"/>
                </a:solidFill>
                <a:latin typeface="Proxima Nova"/>
                <a:ea typeface="Proxima Nova"/>
                <a:cs typeface="Proxima Nova"/>
                <a:sym typeface="Proxima Nova"/>
              </a:rPr>
              <a:t>Scenario Conclusion:</a:t>
            </a:r>
            <a:endParaRPr sz="2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505" name="Shape 505"/>
        <p:cNvGrpSpPr/>
        <p:nvPr/>
      </p:nvGrpSpPr>
      <p:grpSpPr>
        <a:xfrm>
          <a:off x="0" y="0"/>
          <a:ext cx="0" cy="0"/>
          <a:chOff x="0" y="0"/>
          <a:chExt cx="0" cy="0"/>
        </a:xfrm>
      </p:grpSpPr>
      <p:sp>
        <p:nvSpPr>
          <p:cNvPr id="506" name="Google Shape;506;p40"/>
          <p:cNvSpPr txBox="1"/>
          <p:nvPr>
            <p:ph type="title"/>
          </p:nvPr>
        </p:nvSpPr>
        <p:spPr>
          <a:xfrm>
            <a:off x="148500" y="116375"/>
            <a:ext cx="11172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solidFill>
                  <a:srgbClr val="202124"/>
                </a:solidFill>
              </a:rPr>
              <a:t>Faye</a:t>
            </a:r>
            <a:endParaRPr>
              <a:solidFill>
                <a:srgbClr val="202124"/>
              </a:solidFill>
            </a:endParaRPr>
          </a:p>
        </p:txBody>
      </p:sp>
      <p:sp>
        <p:nvSpPr>
          <p:cNvPr id="507" name="Google Shape;507;p40"/>
          <p:cNvSpPr txBox="1"/>
          <p:nvPr>
            <p:ph idx="4294967295" type="body"/>
          </p:nvPr>
        </p:nvSpPr>
        <p:spPr>
          <a:xfrm>
            <a:off x="1454500" y="116375"/>
            <a:ext cx="58287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What is the most common repair  done to cars?</a:t>
            </a:r>
            <a:endParaRPr sz="1700"/>
          </a:p>
        </p:txBody>
      </p:sp>
      <p:sp>
        <p:nvSpPr>
          <p:cNvPr id="508" name="Google Shape;508;p40"/>
          <p:cNvSpPr txBox="1"/>
          <p:nvPr>
            <p:ph idx="4294967295" type="body"/>
          </p:nvPr>
        </p:nvSpPr>
        <p:spPr>
          <a:xfrm>
            <a:off x="208825" y="841375"/>
            <a:ext cx="3014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Relationship Model</a:t>
            </a:r>
            <a:endParaRPr sz="1700"/>
          </a:p>
        </p:txBody>
      </p:sp>
      <p:sp>
        <p:nvSpPr>
          <p:cNvPr id="509" name="Google Shape;509;p40"/>
          <p:cNvSpPr txBox="1"/>
          <p:nvPr>
            <p:ph idx="4294967295" type="body"/>
          </p:nvPr>
        </p:nvSpPr>
        <p:spPr>
          <a:xfrm>
            <a:off x="250725" y="2910825"/>
            <a:ext cx="3014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Graphical</a:t>
            </a:r>
            <a:r>
              <a:rPr b="1" lang="th" sz="2000">
                <a:solidFill>
                  <a:srgbClr val="000000"/>
                </a:solidFill>
                <a:latin typeface="Proxima Nova"/>
                <a:ea typeface="Proxima Nova"/>
                <a:cs typeface="Proxima Nova"/>
                <a:sym typeface="Proxima Nova"/>
              </a:rPr>
              <a:t> Model</a:t>
            </a:r>
            <a:endParaRPr sz="1700"/>
          </a:p>
        </p:txBody>
      </p:sp>
      <p:sp>
        <p:nvSpPr>
          <p:cNvPr id="510" name="Google Shape;510;p40"/>
          <p:cNvSpPr txBox="1"/>
          <p:nvPr>
            <p:ph idx="4294967295" type="body"/>
          </p:nvPr>
        </p:nvSpPr>
        <p:spPr>
          <a:xfrm>
            <a:off x="632450" y="1315225"/>
            <a:ext cx="7665300" cy="1256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lang="th" sz="1800">
                <a:solidFill>
                  <a:srgbClr val="0000FF"/>
                </a:solidFill>
                <a:latin typeface="Proxima Nova"/>
                <a:ea typeface="Proxima Nova"/>
                <a:cs typeface="Proxima Nova"/>
                <a:sym typeface="Proxima Nova"/>
              </a:rPr>
              <a:t>select</a:t>
            </a:r>
            <a:r>
              <a:rPr lang="th" sz="1800">
                <a:solidFill>
                  <a:srgbClr val="000000"/>
                </a:solidFill>
                <a:latin typeface="Proxima Nova"/>
                <a:ea typeface="Proxima Nova"/>
                <a:cs typeface="Proxima Nova"/>
                <a:sym typeface="Proxima Nova"/>
              </a:rPr>
              <a:t> repairDescription, count(repairDescription) </a:t>
            </a:r>
            <a:r>
              <a:rPr lang="th" sz="1800">
                <a:solidFill>
                  <a:srgbClr val="0000FF"/>
                </a:solidFill>
                <a:latin typeface="Proxima Nova"/>
                <a:ea typeface="Proxima Nova"/>
                <a:cs typeface="Proxima Nova"/>
                <a:sym typeface="Proxima Nova"/>
              </a:rPr>
              <a:t>as</a:t>
            </a:r>
            <a:r>
              <a:rPr lang="th" sz="1800">
                <a:solidFill>
                  <a:srgbClr val="000000"/>
                </a:solidFill>
                <a:latin typeface="Proxima Nova"/>
                <a:ea typeface="Proxima Nova"/>
                <a:cs typeface="Proxima Nova"/>
                <a:sym typeface="Proxima Nova"/>
              </a:rPr>
              <a:t> Frequency_of_Repair </a:t>
            </a:r>
            <a:endParaRPr sz="1800">
              <a:solidFill>
                <a:srgbClr val="000000"/>
              </a:solidFill>
              <a:latin typeface="Proxima Nova"/>
              <a:ea typeface="Proxima Nova"/>
              <a:cs typeface="Proxima Nova"/>
              <a:sym typeface="Proxima Nova"/>
            </a:endParaRPr>
          </a:p>
          <a:p>
            <a:pPr indent="0" lvl="0" marL="0" rtl="0" algn="l">
              <a:lnSpc>
                <a:spcPct val="80000"/>
              </a:lnSpc>
              <a:spcBef>
                <a:spcPts val="0"/>
              </a:spcBef>
              <a:spcAft>
                <a:spcPts val="0"/>
              </a:spcAft>
              <a:buSzPts val="935"/>
              <a:buNone/>
            </a:pPr>
            <a:r>
              <a:rPr lang="th" sz="1800">
                <a:solidFill>
                  <a:srgbClr val="0000FF"/>
                </a:solidFill>
                <a:latin typeface="Proxima Nova"/>
                <a:ea typeface="Proxima Nova"/>
                <a:cs typeface="Proxima Nova"/>
                <a:sym typeface="Proxima Nova"/>
              </a:rPr>
              <a:t>from</a:t>
            </a:r>
            <a:r>
              <a:rPr lang="th" sz="1800">
                <a:solidFill>
                  <a:srgbClr val="000000"/>
                </a:solidFill>
                <a:latin typeface="Proxima Nova"/>
                <a:ea typeface="Proxima Nova"/>
                <a:cs typeface="Proxima Nova"/>
                <a:sym typeface="Proxima Nova"/>
              </a:rPr>
              <a:t> repair_detail</a:t>
            </a:r>
            <a:endParaRPr sz="1800">
              <a:solidFill>
                <a:srgbClr val="000000"/>
              </a:solidFill>
              <a:latin typeface="Proxima Nova"/>
              <a:ea typeface="Proxima Nova"/>
              <a:cs typeface="Proxima Nova"/>
              <a:sym typeface="Proxima Nova"/>
            </a:endParaRPr>
          </a:p>
          <a:p>
            <a:pPr indent="0" lvl="0" marL="0" rtl="0" algn="l">
              <a:lnSpc>
                <a:spcPct val="80000"/>
              </a:lnSpc>
              <a:spcBef>
                <a:spcPts val="0"/>
              </a:spcBef>
              <a:spcAft>
                <a:spcPts val="0"/>
              </a:spcAft>
              <a:buSzPts val="935"/>
              <a:buNone/>
            </a:pPr>
            <a:r>
              <a:rPr lang="th" sz="1800">
                <a:solidFill>
                  <a:srgbClr val="0000FF"/>
                </a:solidFill>
                <a:latin typeface="Proxima Nova"/>
                <a:ea typeface="Proxima Nova"/>
                <a:cs typeface="Proxima Nova"/>
                <a:sym typeface="Proxima Nova"/>
              </a:rPr>
              <a:t>group by</a:t>
            </a:r>
            <a:r>
              <a:rPr lang="th" sz="1800">
                <a:solidFill>
                  <a:srgbClr val="000000"/>
                </a:solidFill>
                <a:latin typeface="Proxima Nova"/>
                <a:ea typeface="Proxima Nova"/>
                <a:cs typeface="Proxima Nova"/>
                <a:sym typeface="Proxima Nova"/>
              </a:rPr>
              <a:t> repairDescription </a:t>
            </a:r>
            <a:endParaRPr sz="1800">
              <a:solidFill>
                <a:srgbClr val="000000"/>
              </a:solidFill>
              <a:latin typeface="Proxima Nova"/>
              <a:ea typeface="Proxima Nova"/>
              <a:cs typeface="Proxima Nova"/>
              <a:sym typeface="Proxima Nova"/>
            </a:endParaRPr>
          </a:p>
          <a:p>
            <a:pPr indent="0" lvl="0" marL="0" rtl="0" algn="l">
              <a:lnSpc>
                <a:spcPct val="80000"/>
              </a:lnSpc>
              <a:spcBef>
                <a:spcPts val="0"/>
              </a:spcBef>
              <a:spcAft>
                <a:spcPts val="0"/>
              </a:spcAft>
              <a:buSzPts val="935"/>
              <a:buNone/>
            </a:pPr>
            <a:r>
              <a:rPr lang="th" sz="1800">
                <a:solidFill>
                  <a:srgbClr val="0000FF"/>
                </a:solidFill>
                <a:latin typeface="Proxima Nova"/>
                <a:ea typeface="Proxima Nova"/>
                <a:cs typeface="Proxima Nova"/>
                <a:sym typeface="Proxima Nova"/>
              </a:rPr>
              <a:t>order by</a:t>
            </a:r>
            <a:r>
              <a:rPr lang="th" sz="1800">
                <a:solidFill>
                  <a:srgbClr val="000000"/>
                </a:solidFill>
                <a:latin typeface="Proxima Nova"/>
                <a:ea typeface="Proxima Nova"/>
                <a:cs typeface="Proxima Nova"/>
                <a:sym typeface="Proxima Nova"/>
              </a:rPr>
              <a:t>  Frequency_of_Repair desc</a:t>
            </a:r>
            <a:r>
              <a:rPr lang="th" sz="1800">
                <a:solidFill>
                  <a:srgbClr val="0000FF"/>
                </a:solidFill>
                <a:latin typeface="Proxima Nova"/>
                <a:ea typeface="Proxima Nova"/>
                <a:cs typeface="Proxima Nova"/>
                <a:sym typeface="Proxima Nova"/>
              </a:rPr>
              <a:t> </a:t>
            </a:r>
            <a:endParaRPr sz="1800">
              <a:solidFill>
                <a:srgbClr val="0000FF"/>
              </a:solidFill>
              <a:latin typeface="Proxima Nova"/>
              <a:ea typeface="Proxima Nova"/>
              <a:cs typeface="Proxima Nova"/>
              <a:sym typeface="Proxima Nova"/>
            </a:endParaRPr>
          </a:p>
          <a:p>
            <a:pPr indent="0" lvl="0" marL="0" rtl="0" algn="l">
              <a:lnSpc>
                <a:spcPct val="80000"/>
              </a:lnSpc>
              <a:spcBef>
                <a:spcPts val="0"/>
              </a:spcBef>
              <a:spcAft>
                <a:spcPts val="0"/>
              </a:spcAft>
              <a:buSzPts val="935"/>
              <a:buNone/>
            </a:pPr>
            <a:r>
              <a:rPr lang="th" sz="1800">
                <a:solidFill>
                  <a:srgbClr val="0000FF"/>
                </a:solidFill>
                <a:latin typeface="Proxima Nova"/>
                <a:ea typeface="Proxima Nova"/>
                <a:cs typeface="Proxima Nova"/>
                <a:sym typeface="Proxima Nova"/>
              </a:rPr>
              <a:t>limit</a:t>
            </a:r>
            <a:r>
              <a:rPr lang="th" sz="1800">
                <a:solidFill>
                  <a:srgbClr val="000000"/>
                </a:solidFill>
                <a:latin typeface="Proxima Nova"/>
                <a:ea typeface="Proxima Nova"/>
                <a:cs typeface="Proxima Nova"/>
                <a:sym typeface="Proxima Nova"/>
              </a:rPr>
              <a:t> 2 ;</a:t>
            </a:r>
            <a:endParaRPr sz="1800">
              <a:solidFill>
                <a:srgbClr val="000000"/>
              </a:solidFill>
              <a:latin typeface="Proxima Nova"/>
              <a:ea typeface="Proxima Nova"/>
              <a:cs typeface="Proxima Nova"/>
              <a:sym typeface="Proxima Nova"/>
            </a:endParaRPr>
          </a:p>
        </p:txBody>
      </p:sp>
      <p:sp>
        <p:nvSpPr>
          <p:cNvPr id="511" name="Google Shape;511;p40"/>
          <p:cNvSpPr txBox="1"/>
          <p:nvPr>
            <p:ph idx="4294967295" type="body"/>
          </p:nvPr>
        </p:nvSpPr>
        <p:spPr>
          <a:xfrm>
            <a:off x="632450" y="3426575"/>
            <a:ext cx="7665300" cy="125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h" sz="1600">
                <a:solidFill>
                  <a:srgbClr val="859900"/>
                </a:solidFill>
                <a:latin typeface="Arial"/>
                <a:ea typeface="Arial"/>
                <a:cs typeface="Arial"/>
                <a:sym typeface="Arial"/>
              </a:rPr>
              <a:t>match</a:t>
            </a:r>
            <a:r>
              <a:rPr lang="th" sz="1600">
                <a:solidFill>
                  <a:srgbClr val="333333"/>
                </a:solidFill>
                <a:latin typeface="Arial"/>
                <a:ea typeface="Arial"/>
                <a:cs typeface="Arial"/>
                <a:sym typeface="Arial"/>
              </a:rPr>
              <a:t> </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n</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RepairJob</a:t>
            </a:r>
            <a:r>
              <a:rPr lang="th" sz="1600">
                <a:solidFill>
                  <a:srgbClr val="586E75"/>
                </a:solidFill>
                <a:latin typeface="Arial"/>
                <a:ea typeface="Arial"/>
                <a:cs typeface="Arial"/>
                <a:sym typeface="Arial"/>
              </a:rPr>
              <a:t>)</a:t>
            </a:r>
            <a:endParaRPr sz="1600">
              <a:solidFill>
                <a:srgbClr val="586E75"/>
              </a:solidFill>
              <a:latin typeface="Arial"/>
              <a:ea typeface="Arial"/>
              <a:cs typeface="Arial"/>
              <a:sym typeface="Arial"/>
            </a:endParaRPr>
          </a:p>
          <a:p>
            <a:pPr indent="0" lvl="0" marL="0" rtl="0" algn="l">
              <a:lnSpc>
                <a:spcPct val="100000"/>
              </a:lnSpc>
              <a:spcBef>
                <a:spcPts val="0"/>
              </a:spcBef>
              <a:spcAft>
                <a:spcPts val="0"/>
              </a:spcAft>
              <a:buNone/>
            </a:pPr>
            <a:r>
              <a:rPr lang="th" sz="1600">
                <a:solidFill>
                  <a:srgbClr val="859900"/>
                </a:solidFill>
                <a:latin typeface="Arial"/>
                <a:ea typeface="Arial"/>
                <a:cs typeface="Arial"/>
                <a:sym typeface="Arial"/>
              </a:rPr>
              <a:t>where</a:t>
            </a:r>
            <a:r>
              <a:rPr lang="th" sz="1600">
                <a:solidFill>
                  <a:srgbClr val="333333"/>
                </a:solidFill>
                <a:latin typeface="Arial"/>
                <a:ea typeface="Arial"/>
                <a:cs typeface="Arial"/>
                <a:sym typeface="Arial"/>
              </a:rPr>
              <a:t> </a:t>
            </a:r>
            <a:r>
              <a:rPr lang="th" sz="1600">
                <a:solidFill>
                  <a:srgbClr val="859900"/>
                </a:solidFill>
                <a:latin typeface="Arial"/>
                <a:ea typeface="Arial"/>
                <a:cs typeface="Arial"/>
                <a:sym typeface="Arial"/>
              </a:rPr>
              <a:t>exists</a:t>
            </a:r>
            <a:r>
              <a:rPr lang="th" sz="1600">
                <a:solidFill>
                  <a:srgbClr val="333333"/>
                </a:solidFill>
                <a:latin typeface="Arial"/>
                <a:ea typeface="Arial"/>
                <a:cs typeface="Arial"/>
                <a:sym typeface="Arial"/>
              </a:rPr>
              <a:t> </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n</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repair_detail</a:t>
            </a:r>
            <a:r>
              <a:rPr lang="th" sz="1600">
                <a:solidFill>
                  <a:srgbClr val="586E75"/>
                </a:solidFill>
                <a:latin typeface="Arial"/>
                <a:ea typeface="Arial"/>
                <a:cs typeface="Arial"/>
                <a:sym typeface="Arial"/>
              </a:rPr>
              <a:t>)</a:t>
            </a:r>
            <a:endParaRPr sz="1600">
              <a:solidFill>
                <a:srgbClr val="586E75"/>
              </a:solidFill>
              <a:latin typeface="Arial"/>
              <a:ea typeface="Arial"/>
              <a:cs typeface="Arial"/>
              <a:sym typeface="Arial"/>
            </a:endParaRPr>
          </a:p>
          <a:p>
            <a:pPr indent="0" lvl="0" marL="0" rtl="0" algn="l">
              <a:lnSpc>
                <a:spcPct val="100000"/>
              </a:lnSpc>
              <a:spcBef>
                <a:spcPts val="0"/>
              </a:spcBef>
              <a:spcAft>
                <a:spcPts val="0"/>
              </a:spcAft>
              <a:buNone/>
            </a:pPr>
            <a:r>
              <a:rPr lang="th" sz="1600">
                <a:solidFill>
                  <a:srgbClr val="859900"/>
                </a:solidFill>
                <a:latin typeface="Arial"/>
                <a:ea typeface="Arial"/>
                <a:cs typeface="Arial"/>
                <a:sym typeface="Arial"/>
              </a:rPr>
              <a:t>return</a:t>
            </a:r>
            <a:r>
              <a:rPr lang="th" sz="1600">
                <a:solidFill>
                  <a:srgbClr val="333333"/>
                </a:solidFill>
                <a:latin typeface="Arial"/>
                <a:ea typeface="Arial"/>
                <a:cs typeface="Arial"/>
                <a:sym typeface="Arial"/>
              </a:rPr>
              <a:t> n</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repair_detail</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 </a:t>
            </a:r>
            <a:r>
              <a:rPr lang="th" sz="1600">
                <a:solidFill>
                  <a:srgbClr val="859900"/>
                </a:solidFill>
                <a:latin typeface="Arial"/>
                <a:ea typeface="Arial"/>
                <a:cs typeface="Arial"/>
                <a:sym typeface="Arial"/>
              </a:rPr>
              <a:t>count</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n</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repair_detail</a:t>
            </a:r>
            <a:r>
              <a:rPr lang="th" sz="1600">
                <a:solidFill>
                  <a:srgbClr val="586E75"/>
                </a:solidFill>
                <a:latin typeface="Arial"/>
                <a:ea typeface="Arial"/>
                <a:cs typeface="Arial"/>
                <a:sym typeface="Arial"/>
              </a:rPr>
              <a:t>)</a:t>
            </a:r>
            <a:endParaRPr sz="1600">
              <a:solidFill>
                <a:srgbClr val="586E75"/>
              </a:solidFill>
              <a:latin typeface="Arial"/>
              <a:ea typeface="Arial"/>
              <a:cs typeface="Arial"/>
              <a:sym typeface="Arial"/>
            </a:endParaRPr>
          </a:p>
          <a:p>
            <a:pPr indent="0" lvl="0" marL="0" rtl="0" algn="l">
              <a:lnSpc>
                <a:spcPct val="100000"/>
              </a:lnSpc>
              <a:spcBef>
                <a:spcPts val="0"/>
              </a:spcBef>
              <a:spcAft>
                <a:spcPts val="0"/>
              </a:spcAft>
              <a:buNone/>
            </a:pPr>
            <a:r>
              <a:rPr lang="th" sz="1600">
                <a:solidFill>
                  <a:srgbClr val="859900"/>
                </a:solidFill>
                <a:latin typeface="Arial"/>
                <a:ea typeface="Arial"/>
                <a:cs typeface="Arial"/>
                <a:sym typeface="Arial"/>
              </a:rPr>
              <a:t>order</a:t>
            </a:r>
            <a:r>
              <a:rPr lang="th" sz="1600">
                <a:solidFill>
                  <a:srgbClr val="333333"/>
                </a:solidFill>
                <a:latin typeface="Arial"/>
                <a:ea typeface="Arial"/>
                <a:cs typeface="Arial"/>
                <a:sym typeface="Arial"/>
              </a:rPr>
              <a:t> </a:t>
            </a:r>
            <a:r>
              <a:rPr lang="th" sz="1600">
                <a:solidFill>
                  <a:srgbClr val="859900"/>
                </a:solidFill>
                <a:latin typeface="Arial"/>
                <a:ea typeface="Arial"/>
                <a:cs typeface="Arial"/>
                <a:sym typeface="Arial"/>
              </a:rPr>
              <a:t>by</a:t>
            </a:r>
            <a:r>
              <a:rPr lang="th" sz="1600">
                <a:solidFill>
                  <a:srgbClr val="333333"/>
                </a:solidFill>
                <a:latin typeface="Arial"/>
                <a:ea typeface="Arial"/>
                <a:cs typeface="Arial"/>
                <a:sym typeface="Arial"/>
              </a:rPr>
              <a:t> </a:t>
            </a:r>
            <a:r>
              <a:rPr lang="th" sz="1600">
                <a:solidFill>
                  <a:srgbClr val="859900"/>
                </a:solidFill>
                <a:latin typeface="Arial"/>
                <a:ea typeface="Arial"/>
                <a:cs typeface="Arial"/>
                <a:sym typeface="Arial"/>
              </a:rPr>
              <a:t>count</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n</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repair_detail</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 </a:t>
            </a:r>
            <a:r>
              <a:rPr lang="th" sz="1600">
                <a:solidFill>
                  <a:srgbClr val="859900"/>
                </a:solidFill>
                <a:latin typeface="Arial"/>
                <a:ea typeface="Arial"/>
                <a:cs typeface="Arial"/>
                <a:sym typeface="Arial"/>
              </a:rPr>
              <a:t>desc</a:t>
            </a:r>
            <a:endParaRPr sz="1600">
              <a:solidFill>
                <a:srgbClr val="859900"/>
              </a:solidFill>
              <a:latin typeface="Arial"/>
              <a:ea typeface="Arial"/>
              <a:cs typeface="Arial"/>
              <a:sym typeface="Arial"/>
            </a:endParaRPr>
          </a:p>
          <a:p>
            <a:pPr indent="0" lvl="0" marL="0" rtl="0" algn="l">
              <a:lnSpc>
                <a:spcPct val="100000"/>
              </a:lnSpc>
              <a:spcBef>
                <a:spcPts val="0"/>
              </a:spcBef>
              <a:spcAft>
                <a:spcPts val="0"/>
              </a:spcAft>
              <a:buNone/>
            </a:pPr>
            <a:r>
              <a:rPr lang="th" sz="1600">
                <a:solidFill>
                  <a:srgbClr val="859900"/>
                </a:solidFill>
                <a:latin typeface="Arial"/>
                <a:ea typeface="Arial"/>
                <a:cs typeface="Arial"/>
                <a:sym typeface="Arial"/>
              </a:rPr>
              <a:t>limit</a:t>
            </a:r>
            <a:r>
              <a:rPr lang="th" sz="1600">
                <a:solidFill>
                  <a:srgbClr val="333333"/>
                </a:solidFill>
                <a:latin typeface="Arial"/>
                <a:ea typeface="Arial"/>
                <a:cs typeface="Arial"/>
                <a:sym typeface="Arial"/>
              </a:rPr>
              <a:t> </a:t>
            </a:r>
            <a:r>
              <a:rPr lang="th" sz="1600">
                <a:solidFill>
                  <a:srgbClr val="2AA198"/>
                </a:solidFill>
                <a:latin typeface="Arial"/>
                <a:ea typeface="Arial"/>
                <a:cs typeface="Arial"/>
                <a:sym typeface="Arial"/>
              </a:rPr>
              <a:t>2</a:t>
            </a:r>
            <a:endParaRPr sz="2200">
              <a:solidFill>
                <a:srgbClr val="8599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515" name="Shape 515"/>
        <p:cNvGrpSpPr/>
        <p:nvPr/>
      </p:nvGrpSpPr>
      <p:grpSpPr>
        <a:xfrm>
          <a:off x="0" y="0"/>
          <a:ext cx="0" cy="0"/>
          <a:chOff x="0" y="0"/>
          <a:chExt cx="0" cy="0"/>
        </a:xfrm>
      </p:grpSpPr>
      <p:sp>
        <p:nvSpPr>
          <p:cNvPr id="516" name="Google Shape;516;p41"/>
          <p:cNvSpPr txBox="1"/>
          <p:nvPr>
            <p:ph type="title"/>
          </p:nvPr>
        </p:nvSpPr>
        <p:spPr>
          <a:xfrm>
            <a:off x="148500" y="116375"/>
            <a:ext cx="11172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solidFill>
                  <a:srgbClr val="202124"/>
                </a:solidFill>
              </a:rPr>
              <a:t>Faye</a:t>
            </a:r>
            <a:endParaRPr>
              <a:solidFill>
                <a:srgbClr val="202124"/>
              </a:solidFill>
            </a:endParaRPr>
          </a:p>
        </p:txBody>
      </p:sp>
      <p:sp>
        <p:nvSpPr>
          <p:cNvPr id="517" name="Google Shape;517;p41"/>
          <p:cNvSpPr txBox="1"/>
          <p:nvPr>
            <p:ph idx="4294967295" type="body"/>
          </p:nvPr>
        </p:nvSpPr>
        <p:spPr>
          <a:xfrm>
            <a:off x="1454500" y="116375"/>
            <a:ext cx="58287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What is the most common repair  done to cars?</a:t>
            </a:r>
            <a:endParaRPr sz="1700"/>
          </a:p>
        </p:txBody>
      </p:sp>
      <p:sp>
        <p:nvSpPr>
          <p:cNvPr id="518" name="Google Shape;518;p41"/>
          <p:cNvSpPr txBox="1"/>
          <p:nvPr>
            <p:ph idx="4294967295" type="body"/>
          </p:nvPr>
        </p:nvSpPr>
        <p:spPr>
          <a:xfrm>
            <a:off x="208825" y="841375"/>
            <a:ext cx="3014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Relationship Model</a:t>
            </a:r>
            <a:endParaRPr sz="1700"/>
          </a:p>
        </p:txBody>
      </p:sp>
      <p:sp>
        <p:nvSpPr>
          <p:cNvPr id="519" name="Google Shape;519;p41"/>
          <p:cNvSpPr txBox="1"/>
          <p:nvPr>
            <p:ph idx="4294967295" type="body"/>
          </p:nvPr>
        </p:nvSpPr>
        <p:spPr>
          <a:xfrm>
            <a:off x="250725" y="2910825"/>
            <a:ext cx="3014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Graphical Model</a:t>
            </a:r>
            <a:endParaRPr sz="1700"/>
          </a:p>
        </p:txBody>
      </p:sp>
      <p:pic>
        <p:nvPicPr>
          <p:cNvPr id="520" name="Google Shape;520;p41"/>
          <p:cNvPicPr preferRelativeResize="0"/>
          <p:nvPr/>
        </p:nvPicPr>
        <p:blipFill rotWithShape="1">
          <a:blip r:embed="rId3">
            <a:alphaModFix/>
          </a:blip>
          <a:srcRect b="16809" l="0" r="0" t="34930"/>
          <a:stretch/>
        </p:blipFill>
        <p:spPr>
          <a:xfrm>
            <a:off x="786400" y="1378925"/>
            <a:ext cx="7971425" cy="1303325"/>
          </a:xfrm>
          <a:prstGeom prst="rect">
            <a:avLst/>
          </a:prstGeom>
          <a:noFill/>
          <a:ln>
            <a:noFill/>
          </a:ln>
        </p:spPr>
      </p:pic>
      <p:pic>
        <p:nvPicPr>
          <p:cNvPr id="521" name="Google Shape;521;p41"/>
          <p:cNvPicPr preferRelativeResize="0"/>
          <p:nvPr/>
        </p:nvPicPr>
        <p:blipFill>
          <a:blip r:embed="rId4">
            <a:alphaModFix/>
          </a:blip>
          <a:stretch>
            <a:fillRect/>
          </a:stretch>
        </p:blipFill>
        <p:spPr>
          <a:xfrm>
            <a:off x="786400" y="3371923"/>
            <a:ext cx="7433949" cy="1470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290" name="Shape 290"/>
        <p:cNvGrpSpPr/>
        <p:nvPr/>
      </p:nvGrpSpPr>
      <p:grpSpPr>
        <a:xfrm>
          <a:off x="0" y="0"/>
          <a:ext cx="0" cy="0"/>
          <a:chOff x="0" y="0"/>
          <a:chExt cx="0" cy="0"/>
        </a:xfrm>
      </p:grpSpPr>
      <p:sp>
        <p:nvSpPr>
          <p:cNvPr id="291" name="Google Shape;291;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th"/>
              <a:t>Project Description (recap)</a:t>
            </a:r>
            <a:endParaRPr/>
          </a:p>
          <a:p>
            <a:pPr indent="-311150" lvl="0" marL="457200" rtl="0" algn="l">
              <a:spcBef>
                <a:spcPts val="0"/>
              </a:spcBef>
              <a:spcAft>
                <a:spcPts val="0"/>
              </a:spcAft>
              <a:buSzPts val="1300"/>
              <a:buChar char="●"/>
            </a:pPr>
            <a:r>
              <a:rPr lang="th"/>
              <a:t>Design of Graph Model</a:t>
            </a:r>
            <a:endParaRPr/>
          </a:p>
          <a:p>
            <a:pPr indent="-311150" lvl="0" marL="457200" rtl="0" algn="l">
              <a:spcBef>
                <a:spcPts val="0"/>
              </a:spcBef>
              <a:spcAft>
                <a:spcPts val="0"/>
              </a:spcAft>
              <a:buSzPts val="1300"/>
              <a:buChar char="●"/>
            </a:pPr>
            <a:r>
              <a:rPr lang="th"/>
              <a:t>Total Nodes in Neo4j Database</a:t>
            </a:r>
            <a:endParaRPr/>
          </a:p>
          <a:p>
            <a:pPr indent="-311150" lvl="0" marL="457200" rtl="0" algn="l">
              <a:spcBef>
                <a:spcPts val="0"/>
              </a:spcBef>
              <a:spcAft>
                <a:spcPts val="0"/>
              </a:spcAft>
              <a:buSzPts val="1300"/>
              <a:buChar char="●"/>
            </a:pPr>
            <a:r>
              <a:rPr lang="th"/>
              <a:t>Sample Nodes</a:t>
            </a:r>
            <a:endParaRPr/>
          </a:p>
          <a:p>
            <a:pPr indent="-311150" lvl="0" marL="457200" rtl="0" algn="l">
              <a:spcBef>
                <a:spcPts val="0"/>
              </a:spcBef>
              <a:spcAft>
                <a:spcPts val="0"/>
              </a:spcAft>
              <a:buSzPts val="1300"/>
              <a:buChar char="●"/>
            </a:pPr>
            <a:r>
              <a:rPr lang="th"/>
              <a:t>Scenarios</a:t>
            </a:r>
            <a:endParaRPr/>
          </a:p>
          <a:p>
            <a:pPr indent="-311150" lvl="0" marL="457200" rtl="0" algn="l">
              <a:spcBef>
                <a:spcPts val="0"/>
              </a:spcBef>
              <a:spcAft>
                <a:spcPts val="0"/>
              </a:spcAft>
              <a:buSzPts val="1300"/>
              <a:buChar char="●"/>
            </a:pPr>
            <a:r>
              <a:rPr lang="th"/>
              <a:t>Camparision of Different Technologies</a:t>
            </a:r>
            <a:endParaRPr/>
          </a:p>
          <a:p>
            <a:pPr indent="-311150" lvl="0" marL="457200" rtl="0" algn="l">
              <a:spcBef>
                <a:spcPts val="0"/>
              </a:spcBef>
              <a:spcAft>
                <a:spcPts val="0"/>
              </a:spcAft>
              <a:buSzPts val="1300"/>
              <a:buChar char="●"/>
            </a:pPr>
            <a:r>
              <a:rPr lang="th"/>
              <a:t>Conclusion</a:t>
            </a:r>
            <a:endParaRPr/>
          </a:p>
        </p:txBody>
      </p:sp>
      <p:sp>
        <p:nvSpPr>
          <p:cNvPr id="292" name="Google Shape;292;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Outline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525" name="Shape 525"/>
        <p:cNvGrpSpPr/>
        <p:nvPr/>
      </p:nvGrpSpPr>
      <p:grpSpPr>
        <a:xfrm>
          <a:off x="0" y="0"/>
          <a:ext cx="0" cy="0"/>
          <a:chOff x="0" y="0"/>
          <a:chExt cx="0" cy="0"/>
        </a:xfrm>
      </p:grpSpPr>
      <p:sp>
        <p:nvSpPr>
          <p:cNvPr id="526" name="Google Shape;526;p42"/>
          <p:cNvSpPr txBox="1"/>
          <p:nvPr>
            <p:ph type="title"/>
          </p:nvPr>
        </p:nvSpPr>
        <p:spPr>
          <a:xfrm>
            <a:off x="148500" y="116375"/>
            <a:ext cx="11172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solidFill>
                  <a:srgbClr val="202124"/>
                </a:solidFill>
              </a:rPr>
              <a:t>Faye</a:t>
            </a:r>
            <a:endParaRPr>
              <a:solidFill>
                <a:srgbClr val="202124"/>
              </a:solidFill>
            </a:endParaRPr>
          </a:p>
        </p:txBody>
      </p:sp>
      <p:sp>
        <p:nvSpPr>
          <p:cNvPr id="527" name="Google Shape;527;p42"/>
          <p:cNvSpPr txBox="1"/>
          <p:nvPr>
            <p:ph idx="4294967295" type="body"/>
          </p:nvPr>
        </p:nvSpPr>
        <p:spPr>
          <a:xfrm>
            <a:off x="1454500" y="116375"/>
            <a:ext cx="58287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1900">
                <a:solidFill>
                  <a:srgbClr val="000000"/>
                </a:solidFill>
                <a:latin typeface="Proxima Nova"/>
                <a:ea typeface="Proxima Nova"/>
                <a:cs typeface="Proxima Nova"/>
                <a:sym typeface="Proxima Nova"/>
              </a:rPr>
              <a:t>What part is the most commonly changed?</a:t>
            </a:r>
            <a:endParaRPr sz="1900"/>
          </a:p>
        </p:txBody>
      </p:sp>
      <p:sp>
        <p:nvSpPr>
          <p:cNvPr id="528" name="Google Shape;528;p42"/>
          <p:cNvSpPr txBox="1"/>
          <p:nvPr>
            <p:ph idx="4294967295" type="body"/>
          </p:nvPr>
        </p:nvSpPr>
        <p:spPr>
          <a:xfrm>
            <a:off x="208825" y="841375"/>
            <a:ext cx="3014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Relationship Model</a:t>
            </a:r>
            <a:endParaRPr sz="1700"/>
          </a:p>
        </p:txBody>
      </p:sp>
      <p:sp>
        <p:nvSpPr>
          <p:cNvPr id="529" name="Google Shape;529;p42"/>
          <p:cNvSpPr txBox="1"/>
          <p:nvPr>
            <p:ph idx="4294967295" type="body"/>
          </p:nvPr>
        </p:nvSpPr>
        <p:spPr>
          <a:xfrm>
            <a:off x="260775" y="2971100"/>
            <a:ext cx="3014100" cy="51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Graphical Model</a:t>
            </a:r>
            <a:endParaRPr sz="1700"/>
          </a:p>
        </p:txBody>
      </p:sp>
      <p:sp>
        <p:nvSpPr>
          <p:cNvPr id="530" name="Google Shape;530;p42"/>
          <p:cNvSpPr txBox="1"/>
          <p:nvPr>
            <p:ph idx="4294967295" type="body"/>
          </p:nvPr>
        </p:nvSpPr>
        <p:spPr>
          <a:xfrm>
            <a:off x="632450" y="1315225"/>
            <a:ext cx="7665300" cy="17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h" sz="1500">
                <a:solidFill>
                  <a:srgbClr val="0000FF"/>
                </a:solidFill>
                <a:latin typeface="Proxima Nova"/>
                <a:ea typeface="Proxima Nova"/>
                <a:cs typeface="Proxima Nova"/>
                <a:sym typeface="Proxima Nova"/>
              </a:rPr>
              <a:t>select</a:t>
            </a:r>
            <a:r>
              <a:rPr lang="th" sz="1500">
                <a:solidFill>
                  <a:srgbClr val="000000"/>
                </a:solidFill>
                <a:latin typeface="Proxima Nova"/>
                <a:ea typeface="Proxima Nova"/>
                <a:cs typeface="Proxima Nova"/>
                <a:sym typeface="Proxima Nova"/>
              </a:rPr>
              <a:t> rd.vehiclePartId, vp.vehiclePartName name, count(rd.vehiclePartID) </a:t>
            </a:r>
            <a:endParaRPr sz="15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th" sz="1500">
                <a:solidFill>
                  <a:srgbClr val="3C78D8"/>
                </a:solidFill>
                <a:latin typeface="Proxima Nova"/>
                <a:ea typeface="Proxima Nova"/>
                <a:cs typeface="Proxima Nova"/>
                <a:sym typeface="Proxima Nova"/>
              </a:rPr>
              <a:t>as</a:t>
            </a:r>
            <a:r>
              <a:rPr lang="th" sz="1500">
                <a:solidFill>
                  <a:srgbClr val="000000"/>
                </a:solidFill>
                <a:latin typeface="Proxima Nova"/>
                <a:ea typeface="Proxima Nova"/>
                <a:cs typeface="Proxima Nova"/>
                <a:sym typeface="Proxima Nova"/>
              </a:rPr>
              <a:t> Frequency_Requested, vp.sellingPrice </a:t>
            </a:r>
            <a:endParaRPr sz="15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th" sz="1500">
                <a:solidFill>
                  <a:srgbClr val="1155CC"/>
                </a:solidFill>
                <a:latin typeface="Proxima Nova"/>
                <a:ea typeface="Proxima Nova"/>
                <a:cs typeface="Proxima Nova"/>
                <a:sym typeface="Proxima Nova"/>
              </a:rPr>
              <a:t>from</a:t>
            </a:r>
            <a:r>
              <a:rPr lang="th" sz="1500">
                <a:solidFill>
                  <a:srgbClr val="000000"/>
                </a:solidFill>
                <a:latin typeface="Proxima Nova"/>
                <a:ea typeface="Proxima Nova"/>
                <a:cs typeface="Proxima Nova"/>
                <a:sym typeface="Proxima Nova"/>
              </a:rPr>
              <a:t> vehicle_part vp </a:t>
            </a:r>
            <a:r>
              <a:rPr lang="th" sz="1500">
                <a:solidFill>
                  <a:srgbClr val="3C78D8"/>
                </a:solidFill>
                <a:latin typeface="Proxima Nova"/>
                <a:ea typeface="Proxima Nova"/>
                <a:cs typeface="Proxima Nova"/>
                <a:sym typeface="Proxima Nova"/>
              </a:rPr>
              <a:t>inner join</a:t>
            </a:r>
            <a:r>
              <a:rPr lang="th" sz="1500">
                <a:solidFill>
                  <a:srgbClr val="000000"/>
                </a:solidFill>
                <a:latin typeface="Proxima Nova"/>
                <a:ea typeface="Proxima Nova"/>
                <a:cs typeface="Proxima Nova"/>
                <a:sym typeface="Proxima Nova"/>
              </a:rPr>
              <a:t>  repair_detail rd </a:t>
            </a:r>
            <a:endParaRPr sz="15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th" sz="1500">
                <a:solidFill>
                  <a:srgbClr val="1155CC"/>
                </a:solidFill>
                <a:latin typeface="Proxima Nova"/>
                <a:ea typeface="Proxima Nova"/>
                <a:cs typeface="Proxima Nova"/>
                <a:sym typeface="Proxima Nova"/>
              </a:rPr>
              <a:t>on</a:t>
            </a:r>
            <a:r>
              <a:rPr lang="th" sz="1500">
                <a:solidFill>
                  <a:srgbClr val="000000"/>
                </a:solidFill>
                <a:latin typeface="Proxima Nova"/>
                <a:ea typeface="Proxima Nova"/>
                <a:cs typeface="Proxima Nova"/>
                <a:sym typeface="Proxima Nova"/>
              </a:rPr>
              <a:t> vp.vehiclePartID = rd.vehiclePartID </a:t>
            </a:r>
            <a:endParaRPr sz="15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th" sz="1500">
                <a:solidFill>
                  <a:srgbClr val="1155CC"/>
                </a:solidFill>
                <a:latin typeface="Proxima Nova"/>
                <a:ea typeface="Proxima Nova"/>
                <a:cs typeface="Proxima Nova"/>
                <a:sym typeface="Proxima Nova"/>
              </a:rPr>
              <a:t>group by</a:t>
            </a:r>
            <a:r>
              <a:rPr lang="th" sz="1500">
                <a:solidFill>
                  <a:srgbClr val="000000"/>
                </a:solidFill>
                <a:latin typeface="Proxima Nova"/>
                <a:ea typeface="Proxima Nova"/>
                <a:cs typeface="Proxima Nova"/>
                <a:sym typeface="Proxima Nova"/>
              </a:rPr>
              <a:t> rd.vehiclePartID </a:t>
            </a:r>
            <a:endParaRPr sz="15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th" sz="1500">
                <a:solidFill>
                  <a:srgbClr val="1155CC"/>
                </a:solidFill>
                <a:latin typeface="Proxima Nova"/>
                <a:ea typeface="Proxima Nova"/>
                <a:cs typeface="Proxima Nova"/>
                <a:sym typeface="Proxima Nova"/>
              </a:rPr>
              <a:t>order by</a:t>
            </a:r>
            <a:r>
              <a:rPr lang="th" sz="1500">
                <a:solidFill>
                  <a:srgbClr val="000000"/>
                </a:solidFill>
                <a:latin typeface="Proxima Nova"/>
                <a:ea typeface="Proxima Nova"/>
                <a:cs typeface="Proxima Nova"/>
                <a:sym typeface="Proxima Nova"/>
              </a:rPr>
              <a:t>  Frequency_Requested  </a:t>
            </a:r>
            <a:r>
              <a:rPr lang="th" sz="1500">
                <a:solidFill>
                  <a:srgbClr val="1155CC"/>
                </a:solidFill>
                <a:latin typeface="Proxima Nova"/>
                <a:ea typeface="Proxima Nova"/>
                <a:cs typeface="Proxima Nova"/>
                <a:sym typeface="Proxima Nova"/>
              </a:rPr>
              <a:t>desc</a:t>
            </a:r>
            <a:r>
              <a:rPr lang="th" sz="1500">
                <a:solidFill>
                  <a:srgbClr val="000000"/>
                </a:solidFill>
                <a:latin typeface="Proxima Nova"/>
                <a:ea typeface="Proxima Nova"/>
                <a:cs typeface="Proxima Nova"/>
                <a:sym typeface="Proxima Nova"/>
              </a:rPr>
              <a:t>;</a:t>
            </a:r>
            <a:endParaRPr sz="1800">
              <a:solidFill>
                <a:srgbClr val="0000FF"/>
              </a:solidFill>
              <a:latin typeface="Proxima Nova"/>
              <a:ea typeface="Proxima Nova"/>
              <a:cs typeface="Proxima Nova"/>
              <a:sym typeface="Proxima Nova"/>
            </a:endParaRPr>
          </a:p>
        </p:txBody>
      </p:sp>
      <p:sp>
        <p:nvSpPr>
          <p:cNvPr id="531" name="Google Shape;531;p42"/>
          <p:cNvSpPr txBox="1"/>
          <p:nvPr>
            <p:ph idx="4294967295" type="body"/>
          </p:nvPr>
        </p:nvSpPr>
        <p:spPr>
          <a:xfrm>
            <a:off x="632450" y="3426575"/>
            <a:ext cx="7665300" cy="158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h" sz="1500">
                <a:solidFill>
                  <a:srgbClr val="859900"/>
                </a:solidFill>
                <a:latin typeface="Arial"/>
                <a:ea typeface="Arial"/>
                <a:cs typeface="Arial"/>
                <a:sym typeface="Arial"/>
              </a:rPr>
              <a:t>MATCH</a:t>
            </a:r>
            <a:r>
              <a:rPr lang="th" sz="1500">
                <a:solidFill>
                  <a:srgbClr val="333333"/>
                </a:solidFill>
                <a:latin typeface="Arial"/>
                <a:ea typeface="Arial"/>
                <a:cs typeface="Arial"/>
                <a:sym typeface="Arial"/>
              </a:rPr>
              <a:t> </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n</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RepairJob</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r</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ReplacementOf</a:t>
            </a:r>
            <a:r>
              <a:rPr lang="th" sz="1500">
                <a:solidFill>
                  <a:srgbClr val="586E75"/>
                </a:solidFill>
                <a:latin typeface="Arial"/>
                <a:ea typeface="Arial"/>
                <a:cs typeface="Arial"/>
                <a:sym typeface="Arial"/>
              </a:rPr>
              <a:t>]-&gt;(</a:t>
            </a:r>
            <a:r>
              <a:rPr lang="th" sz="1500">
                <a:solidFill>
                  <a:srgbClr val="333333"/>
                </a:solidFill>
                <a:latin typeface="Arial"/>
                <a:ea typeface="Arial"/>
                <a:cs typeface="Arial"/>
                <a:sym typeface="Arial"/>
              </a:rPr>
              <a:t>vp</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VehiclePart</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 </a:t>
            </a:r>
            <a:endParaRPr sz="1500">
              <a:solidFill>
                <a:srgbClr val="333333"/>
              </a:solidFill>
              <a:latin typeface="Arial"/>
              <a:ea typeface="Arial"/>
              <a:cs typeface="Arial"/>
              <a:sym typeface="Arial"/>
            </a:endParaRPr>
          </a:p>
          <a:p>
            <a:pPr indent="0" lvl="0" marL="0" rtl="0" algn="l">
              <a:lnSpc>
                <a:spcPct val="100000"/>
              </a:lnSpc>
              <a:spcBef>
                <a:spcPts val="0"/>
              </a:spcBef>
              <a:spcAft>
                <a:spcPts val="0"/>
              </a:spcAft>
              <a:buNone/>
            </a:pPr>
            <a:r>
              <a:rPr lang="th" sz="1500">
                <a:solidFill>
                  <a:srgbClr val="859900"/>
                </a:solidFill>
                <a:latin typeface="Arial"/>
                <a:ea typeface="Arial"/>
                <a:cs typeface="Arial"/>
                <a:sym typeface="Arial"/>
              </a:rPr>
              <a:t>RETURN</a:t>
            </a:r>
            <a:r>
              <a:rPr lang="th" sz="1500">
                <a:solidFill>
                  <a:srgbClr val="333333"/>
                </a:solidFill>
                <a:latin typeface="Arial"/>
                <a:ea typeface="Arial"/>
                <a:cs typeface="Arial"/>
                <a:sym typeface="Arial"/>
              </a:rPr>
              <a:t> vp</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vehiclePartName</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 </a:t>
            </a:r>
            <a:endParaRPr sz="1500">
              <a:solidFill>
                <a:srgbClr val="333333"/>
              </a:solidFill>
              <a:latin typeface="Arial"/>
              <a:ea typeface="Arial"/>
              <a:cs typeface="Arial"/>
              <a:sym typeface="Arial"/>
            </a:endParaRPr>
          </a:p>
          <a:p>
            <a:pPr indent="0" lvl="0" marL="0" rtl="0" algn="l">
              <a:lnSpc>
                <a:spcPct val="100000"/>
              </a:lnSpc>
              <a:spcBef>
                <a:spcPts val="0"/>
              </a:spcBef>
              <a:spcAft>
                <a:spcPts val="0"/>
              </a:spcAft>
              <a:buNone/>
            </a:pPr>
            <a:r>
              <a:rPr lang="th" sz="1500">
                <a:solidFill>
                  <a:srgbClr val="859900"/>
                </a:solidFill>
                <a:latin typeface="Arial"/>
                <a:ea typeface="Arial"/>
                <a:cs typeface="Arial"/>
                <a:sym typeface="Arial"/>
              </a:rPr>
              <a:t>COUNT</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r</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 vp</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sellingPrice</a:t>
            </a:r>
            <a:endParaRPr sz="1500">
              <a:solidFill>
                <a:srgbClr val="333333"/>
              </a:solidFill>
              <a:latin typeface="Arial"/>
              <a:ea typeface="Arial"/>
              <a:cs typeface="Arial"/>
              <a:sym typeface="Arial"/>
            </a:endParaRPr>
          </a:p>
          <a:p>
            <a:pPr indent="0" lvl="0" marL="0" rtl="0" algn="l">
              <a:lnSpc>
                <a:spcPct val="100000"/>
              </a:lnSpc>
              <a:spcBef>
                <a:spcPts val="0"/>
              </a:spcBef>
              <a:spcAft>
                <a:spcPts val="0"/>
              </a:spcAft>
              <a:buNone/>
            </a:pPr>
            <a:r>
              <a:rPr lang="th" sz="1500">
                <a:solidFill>
                  <a:srgbClr val="859900"/>
                </a:solidFill>
                <a:latin typeface="Arial"/>
                <a:ea typeface="Arial"/>
                <a:cs typeface="Arial"/>
                <a:sym typeface="Arial"/>
              </a:rPr>
              <a:t>order</a:t>
            </a:r>
            <a:r>
              <a:rPr lang="th" sz="1500">
                <a:solidFill>
                  <a:srgbClr val="333333"/>
                </a:solidFill>
                <a:latin typeface="Arial"/>
                <a:ea typeface="Arial"/>
                <a:cs typeface="Arial"/>
                <a:sym typeface="Arial"/>
              </a:rPr>
              <a:t> </a:t>
            </a:r>
            <a:r>
              <a:rPr lang="th" sz="1500">
                <a:solidFill>
                  <a:srgbClr val="859900"/>
                </a:solidFill>
                <a:latin typeface="Arial"/>
                <a:ea typeface="Arial"/>
                <a:cs typeface="Arial"/>
                <a:sym typeface="Arial"/>
              </a:rPr>
              <a:t>by</a:t>
            </a:r>
            <a:r>
              <a:rPr lang="th" sz="1500">
                <a:solidFill>
                  <a:srgbClr val="333333"/>
                </a:solidFill>
                <a:latin typeface="Arial"/>
                <a:ea typeface="Arial"/>
                <a:cs typeface="Arial"/>
                <a:sym typeface="Arial"/>
              </a:rPr>
              <a:t> </a:t>
            </a:r>
            <a:r>
              <a:rPr lang="th" sz="1500">
                <a:solidFill>
                  <a:srgbClr val="859900"/>
                </a:solidFill>
                <a:latin typeface="Arial"/>
                <a:ea typeface="Arial"/>
                <a:cs typeface="Arial"/>
                <a:sym typeface="Arial"/>
              </a:rPr>
              <a:t>COUNT</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r</a:t>
            </a:r>
            <a:r>
              <a:rPr lang="th" sz="1500">
                <a:solidFill>
                  <a:srgbClr val="586E75"/>
                </a:solidFill>
                <a:latin typeface="Arial"/>
                <a:ea typeface="Arial"/>
                <a:cs typeface="Arial"/>
                <a:sym typeface="Arial"/>
              </a:rPr>
              <a:t>)</a:t>
            </a:r>
            <a:r>
              <a:rPr lang="th" sz="1500">
                <a:solidFill>
                  <a:srgbClr val="333333"/>
                </a:solidFill>
                <a:latin typeface="Arial"/>
                <a:ea typeface="Arial"/>
                <a:cs typeface="Arial"/>
                <a:sym typeface="Arial"/>
              </a:rPr>
              <a:t> </a:t>
            </a:r>
            <a:endParaRPr sz="1500">
              <a:solidFill>
                <a:srgbClr val="333333"/>
              </a:solidFill>
              <a:latin typeface="Arial"/>
              <a:ea typeface="Arial"/>
              <a:cs typeface="Arial"/>
              <a:sym typeface="Arial"/>
            </a:endParaRPr>
          </a:p>
          <a:p>
            <a:pPr indent="0" lvl="0" marL="0" rtl="0" algn="l">
              <a:lnSpc>
                <a:spcPct val="100000"/>
              </a:lnSpc>
              <a:spcBef>
                <a:spcPts val="0"/>
              </a:spcBef>
              <a:spcAft>
                <a:spcPts val="0"/>
              </a:spcAft>
              <a:buNone/>
            </a:pPr>
            <a:r>
              <a:rPr lang="th" sz="1500">
                <a:solidFill>
                  <a:srgbClr val="859900"/>
                </a:solidFill>
                <a:latin typeface="Arial"/>
                <a:ea typeface="Arial"/>
                <a:cs typeface="Arial"/>
                <a:sym typeface="Arial"/>
              </a:rPr>
              <a:t>desc</a:t>
            </a:r>
            <a:endParaRPr sz="2000">
              <a:solidFill>
                <a:srgbClr val="8599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535" name="Shape 535"/>
        <p:cNvGrpSpPr/>
        <p:nvPr/>
      </p:nvGrpSpPr>
      <p:grpSpPr>
        <a:xfrm>
          <a:off x="0" y="0"/>
          <a:ext cx="0" cy="0"/>
          <a:chOff x="0" y="0"/>
          <a:chExt cx="0" cy="0"/>
        </a:xfrm>
      </p:grpSpPr>
      <p:sp>
        <p:nvSpPr>
          <p:cNvPr id="536" name="Google Shape;536;p43"/>
          <p:cNvSpPr txBox="1"/>
          <p:nvPr>
            <p:ph type="title"/>
          </p:nvPr>
        </p:nvSpPr>
        <p:spPr>
          <a:xfrm>
            <a:off x="148500" y="116375"/>
            <a:ext cx="11172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solidFill>
                  <a:srgbClr val="202124"/>
                </a:solidFill>
              </a:rPr>
              <a:t>Faye</a:t>
            </a:r>
            <a:endParaRPr>
              <a:solidFill>
                <a:srgbClr val="202124"/>
              </a:solidFill>
            </a:endParaRPr>
          </a:p>
        </p:txBody>
      </p:sp>
      <p:sp>
        <p:nvSpPr>
          <p:cNvPr id="537" name="Google Shape;537;p43"/>
          <p:cNvSpPr txBox="1"/>
          <p:nvPr>
            <p:ph idx="4294967295" type="body"/>
          </p:nvPr>
        </p:nvSpPr>
        <p:spPr>
          <a:xfrm>
            <a:off x="1454500" y="116375"/>
            <a:ext cx="58287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1900">
                <a:solidFill>
                  <a:srgbClr val="000000"/>
                </a:solidFill>
                <a:latin typeface="Proxima Nova"/>
                <a:ea typeface="Proxima Nova"/>
                <a:cs typeface="Proxima Nova"/>
                <a:sym typeface="Proxima Nova"/>
              </a:rPr>
              <a:t>What part is the most commonly changed?</a:t>
            </a:r>
            <a:endParaRPr b="1" sz="2000">
              <a:solidFill>
                <a:srgbClr val="000000"/>
              </a:solidFill>
              <a:latin typeface="Proxima Nova"/>
              <a:ea typeface="Proxima Nova"/>
              <a:cs typeface="Proxima Nova"/>
              <a:sym typeface="Proxima Nova"/>
            </a:endParaRPr>
          </a:p>
        </p:txBody>
      </p:sp>
      <p:sp>
        <p:nvSpPr>
          <p:cNvPr id="538" name="Google Shape;538;p43"/>
          <p:cNvSpPr txBox="1"/>
          <p:nvPr>
            <p:ph idx="4294967295" type="body"/>
          </p:nvPr>
        </p:nvSpPr>
        <p:spPr>
          <a:xfrm>
            <a:off x="208825" y="841375"/>
            <a:ext cx="3014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Relationship Model</a:t>
            </a:r>
            <a:endParaRPr sz="1700"/>
          </a:p>
        </p:txBody>
      </p:sp>
      <p:sp>
        <p:nvSpPr>
          <p:cNvPr id="539" name="Google Shape;539;p43"/>
          <p:cNvSpPr txBox="1"/>
          <p:nvPr>
            <p:ph idx="4294967295" type="body"/>
          </p:nvPr>
        </p:nvSpPr>
        <p:spPr>
          <a:xfrm>
            <a:off x="4572000" y="867725"/>
            <a:ext cx="3014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Graphical Model</a:t>
            </a:r>
            <a:endParaRPr sz="1700"/>
          </a:p>
        </p:txBody>
      </p:sp>
      <p:pic>
        <p:nvPicPr>
          <p:cNvPr id="540" name="Google Shape;540;p43"/>
          <p:cNvPicPr preferRelativeResize="0"/>
          <p:nvPr/>
        </p:nvPicPr>
        <p:blipFill rotWithShape="1">
          <a:blip r:embed="rId3">
            <a:alphaModFix/>
          </a:blip>
          <a:srcRect b="0" l="0" r="55606" t="27188"/>
          <a:stretch/>
        </p:blipFill>
        <p:spPr>
          <a:xfrm>
            <a:off x="208825" y="1619075"/>
            <a:ext cx="4120974" cy="2590151"/>
          </a:xfrm>
          <a:prstGeom prst="rect">
            <a:avLst/>
          </a:prstGeom>
          <a:noFill/>
          <a:ln>
            <a:noFill/>
          </a:ln>
        </p:spPr>
      </p:pic>
      <p:pic>
        <p:nvPicPr>
          <p:cNvPr id="541" name="Google Shape;541;p43"/>
          <p:cNvPicPr preferRelativeResize="0"/>
          <p:nvPr/>
        </p:nvPicPr>
        <p:blipFill>
          <a:blip r:embed="rId4">
            <a:alphaModFix/>
          </a:blip>
          <a:stretch>
            <a:fillRect/>
          </a:stretch>
        </p:blipFill>
        <p:spPr>
          <a:xfrm>
            <a:off x="4571999" y="1619075"/>
            <a:ext cx="4509402" cy="20747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545" name="Shape 545"/>
        <p:cNvGrpSpPr/>
        <p:nvPr/>
      </p:nvGrpSpPr>
      <p:grpSpPr>
        <a:xfrm>
          <a:off x="0" y="0"/>
          <a:ext cx="0" cy="0"/>
          <a:chOff x="0" y="0"/>
          <a:chExt cx="0" cy="0"/>
        </a:xfrm>
      </p:grpSpPr>
      <p:sp>
        <p:nvSpPr>
          <p:cNvPr id="546" name="Google Shape;546;p44"/>
          <p:cNvSpPr txBox="1"/>
          <p:nvPr>
            <p:ph type="title"/>
          </p:nvPr>
        </p:nvSpPr>
        <p:spPr>
          <a:xfrm>
            <a:off x="148500" y="116375"/>
            <a:ext cx="11172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solidFill>
                  <a:srgbClr val="202124"/>
                </a:solidFill>
              </a:rPr>
              <a:t>Faye</a:t>
            </a:r>
            <a:endParaRPr>
              <a:solidFill>
                <a:srgbClr val="202124"/>
              </a:solidFill>
            </a:endParaRPr>
          </a:p>
        </p:txBody>
      </p:sp>
      <p:sp>
        <p:nvSpPr>
          <p:cNvPr id="547" name="Google Shape;547;p44"/>
          <p:cNvSpPr txBox="1"/>
          <p:nvPr>
            <p:ph idx="4294967295" type="body"/>
          </p:nvPr>
        </p:nvSpPr>
        <p:spPr>
          <a:xfrm>
            <a:off x="1454500" y="116375"/>
            <a:ext cx="7355700" cy="647100"/>
          </a:xfrm>
          <a:prstGeom prst="rect">
            <a:avLst/>
          </a:prstGeom>
        </p:spPr>
        <p:txBody>
          <a:bodyPr anchorCtr="0" anchor="t" bIns="91425" lIns="91425" spcFirstLastPara="1" rIns="91425" wrap="square" tIns="91425">
            <a:normAutofit fontScale="92500" lnSpcReduction="20000"/>
          </a:bodyPr>
          <a:lstStyle/>
          <a:p>
            <a:pPr indent="0" lvl="0" marL="0" rtl="0" algn="l">
              <a:lnSpc>
                <a:spcPct val="105000"/>
              </a:lnSpc>
              <a:spcBef>
                <a:spcPts val="0"/>
              </a:spcBef>
              <a:spcAft>
                <a:spcPts val="1200"/>
              </a:spcAft>
              <a:buNone/>
            </a:pPr>
            <a:r>
              <a:rPr b="1" lang="th" sz="1700">
                <a:solidFill>
                  <a:srgbClr val="131F44"/>
                </a:solidFill>
                <a:latin typeface="Proxima Nova"/>
                <a:ea typeface="Proxima Nova"/>
                <a:cs typeface="Proxima Nova"/>
                <a:sym typeface="Proxima Nova"/>
              </a:rPr>
              <a:t>The procurement team would like to know how often does the different brand  of cars visit the shop?</a:t>
            </a:r>
            <a:endParaRPr sz="1900"/>
          </a:p>
        </p:txBody>
      </p:sp>
      <p:sp>
        <p:nvSpPr>
          <p:cNvPr id="548" name="Google Shape;548;p44"/>
          <p:cNvSpPr txBox="1"/>
          <p:nvPr>
            <p:ph idx="4294967295" type="body"/>
          </p:nvPr>
        </p:nvSpPr>
        <p:spPr>
          <a:xfrm>
            <a:off x="148500" y="668125"/>
            <a:ext cx="3014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Document </a:t>
            </a:r>
            <a:r>
              <a:rPr b="1" lang="th" sz="2000">
                <a:solidFill>
                  <a:srgbClr val="000000"/>
                </a:solidFill>
                <a:latin typeface="Proxima Nova"/>
                <a:ea typeface="Proxima Nova"/>
                <a:cs typeface="Proxima Nova"/>
                <a:sym typeface="Proxima Nova"/>
              </a:rPr>
              <a:t>Model</a:t>
            </a:r>
            <a:endParaRPr sz="1700"/>
          </a:p>
        </p:txBody>
      </p:sp>
      <p:sp>
        <p:nvSpPr>
          <p:cNvPr id="549" name="Google Shape;549;p44"/>
          <p:cNvSpPr txBox="1"/>
          <p:nvPr>
            <p:ph idx="4294967295" type="body"/>
          </p:nvPr>
        </p:nvSpPr>
        <p:spPr>
          <a:xfrm>
            <a:off x="260775" y="2971100"/>
            <a:ext cx="3014100" cy="51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Graphical Model</a:t>
            </a:r>
            <a:endParaRPr sz="1700"/>
          </a:p>
        </p:txBody>
      </p:sp>
      <p:sp>
        <p:nvSpPr>
          <p:cNvPr id="550" name="Google Shape;550;p44"/>
          <p:cNvSpPr txBox="1"/>
          <p:nvPr>
            <p:ph idx="4294967295" type="body"/>
          </p:nvPr>
        </p:nvSpPr>
        <p:spPr>
          <a:xfrm>
            <a:off x="632450" y="1028050"/>
            <a:ext cx="7665300" cy="175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h" sz="1200">
                <a:solidFill>
                  <a:srgbClr val="000000"/>
                </a:solidFill>
                <a:latin typeface="Comfortaa SemiBold"/>
                <a:ea typeface="Comfortaa SemiBold"/>
                <a:cs typeface="Comfortaa SemiBold"/>
                <a:sym typeface="Comfortaa SemiBold"/>
              </a:rPr>
              <a:t>db.vehicle_model.aggregate([</a:t>
            </a:r>
            <a:endParaRPr sz="1200">
              <a:solidFill>
                <a:srgbClr val="000000"/>
              </a:solidFill>
              <a:latin typeface="Comfortaa SemiBold"/>
              <a:ea typeface="Comfortaa SemiBold"/>
              <a:cs typeface="Comfortaa SemiBold"/>
              <a:sym typeface="Comfortaa SemiBold"/>
            </a:endParaRPr>
          </a:p>
          <a:p>
            <a:pPr indent="0" lvl="0" marL="0" rtl="0" algn="l">
              <a:lnSpc>
                <a:spcPct val="100000"/>
              </a:lnSpc>
              <a:spcBef>
                <a:spcPts val="0"/>
              </a:spcBef>
              <a:spcAft>
                <a:spcPts val="0"/>
              </a:spcAft>
              <a:buNone/>
            </a:pPr>
            <a:r>
              <a:rPr lang="th" sz="1200">
                <a:solidFill>
                  <a:srgbClr val="000000"/>
                </a:solidFill>
                <a:latin typeface="Comfortaa SemiBold"/>
                <a:ea typeface="Comfortaa SemiBold"/>
                <a:cs typeface="Comfortaa SemiBold"/>
                <a:sym typeface="Comfortaa SemiBold"/>
              </a:rPr>
              <a:t>    {</a:t>
            </a:r>
            <a:endParaRPr sz="1200">
              <a:solidFill>
                <a:srgbClr val="000000"/>
              </a:solidFill>
              <a:latin typeface="Comfortaa SemiBold"/>
              <a:ea typeface="Comfortaa SemiBold"/>
              <a:cs typeface="Comfortaa SemiBold"/>
              <a:sym typeface="Comfortaa SemiBold"/>
            </a:endParaRPr>
          </a:p>
          <a:p>
            <a:pPr indent="0" lvl="0" marL="0" rtl="0" algn="l">
              <a:lnSpc>
                <a:spcPct val="100000"/>
              </a:lnSpc>
              <a:spcBef>
                <a:spcPts val="0"/>
              </a:spcBef>
              <a:spcAft>
                <a:spcPts val="0"/>
              </a:spcAft>
              <a:buNone/>
            </a:pPr>
            <a:r>
              <a:rPr lang="th" sz="1200">
                <a:solidFill>
                  <a:srgbClr val="000000"/>
                </a:solidFill>
                <a:latin typeface="Comfortaa SemiBold"/>
                <a:ea typeface="Comfortaa SemiBold"/>
                <a:cs typeface="Comfortaa SemiBold"/>
                <a:sym typeface="Comfortaa SemiBold"/>
              </a:rPr>
              <a:t>       $project: {</a:t>
            </a:r>
            <a:endParaRPr sz="1200">
              <a:solidFill>
                <a:srgbClr val="000000"/>
              </a:solidFill>
              <a:latin typeface="Comfortaa SemiBold"/>
              <a:ea typeface="Comfortaa SemiBold"/>
              <a:cs typeface="Comfortaa SemiBold"/>
              <a:sym typeface="Comfortaa SemiBold"/>
            </a:endParaRPr>
          </a:p>
          <a:p>
            <a:pPr indent="0" lvl="0" marL="0" rtl="0" algn="l">
              <a:lnSpc>
                <a:spcPct val="100000"/>
              </a:lnSpc>
              <a:spcBef>
                <a:spcPts val="0"/>
              </a:spcBef>
              <a:spcAft>
                <a:spcPts val="0"/>
              </a:spcAft>
              <a:buNone/>
            </a:pPr>
            <a:r>
              <a:rPr lang="th" sz="1200">
                <a:solidFill>
                  <a:srgbClr val="000000"/>
                </a:solidFill>
                <a:latin typeface="Comfortaa SemiBold"/>
                <a:ea typeface="Comfortaa SemiBold"/>
                <a:cs typeface="Comfortaa SemiBold"/>
                <a:sym typeface="Comfortaa SemiBold"/>
              </a:rPr>
              <a:t>          _id:"$vehicleModelName" ,</a:t>
            </a:r>
            <a:endParaRPr sz="1200">
              <a:solidFill>
                <a:srgbClr val="000000"/>
              </a:solidFill>
              <a:latin typeface="Comfortaa SemiBold"/>
              <a:ea typeface="Comfortaa SemiBold"/>
              <a:cs typeface="Comfortaa SemiBold"/>
              <a:sym typeface="Comfortaa SemiBold"/>
            </a:endParaRPr>
          </a:p>
          <a:p>
            <a:pPr indent="0" lvl="0" marL="0" rtl="0" algn="l">
              <a:lnSpc>
                <a:spcPct val="100000"/>
              </a:lnSpc>
              <a:spcBef>
                <a:spcPts val="0"/>
              </a:spcBef>
              <a:spcAft>
                <a:spcPts val="0"/>
              </a:spcAft>
              <a:buNone/>
            </a:pPr>
            <a:r>
              <a:rPr lang="th" sz="1200">
                <a:solidFill>
                  <a:srgbClr val="000000"/>
                </a:solidFill>
                <a:latin typeface="Comfortaa SemiBold"/>
                <a:ea typeface="Comfortaa SemiBold"/>
                <a:cs typeface="Comfortaa SemiBold"/>
                <a:sym typeface="Comfortaa SemiBold"/>
              </a:rPr>
              <a:t>          numberOfVisits: { $cond: { if: { $isArray: "$vehicle_part" }, </a:t>
            </a:r>
            <a:endParaRPr sz="1200">
              <a:solidFill>
                <a:srgbClr val="000000"/>
              </a:solidFill>
              <a:latin typeface="Comfortaa SemiBold"/>
              <a:ea typeface="Comfortaa SemiBold"/>
              <a:cs typeface="Comfortaa SemiBold"/>
              <a:sym typeface="Comfortaa SemiBold"/>
            </a:endParaRPr>
          </a:p>
          <a:p>
            <a:pPr indent="0" lvl="0" marL="914400" rtl="0" algn="l">
              <a:lnSpc>
                <a:spcPct val="100000"/>
              </a:lnSpc>
              <a:spcBef>
                <a:spcPts val="0"/>
              </a:spcBef>
              <a:spcAft>
                <a:spcPts val="0"/>
              </a:spcAft>
              <a:buNone/>
            </a:pPr>
            <a:r>
              <a:rPr lang="th" sz="1200">
                <a:solidFill>
                  <a:srgbClr val="000000"/>
                </a:solidFill>
                <a:latin typeface="Comfortaa SemiBold"/>
                <a:ea typeface="Comfortaa SemiBold"/>
                <a:cs typeface="Comfortaa SemiBold"/>
                <a:sym typeface="Comfortaa SemiBold"/>
              </a:rPr>
              <a:t>then: { $size: "$vehicle_part" }, </a:t>
            </a:r>
            <a:endParaRPr sz="1200">
              <a:solidFill>
                <a:srgbClr val="000000"/>
              </a:solidFill>
              <a:latin typeface="Comfortaa SemiBold"/>
              <a:ea typeface="Comfortaa SemiBold"/>
              <a:cs typeface="Comfortaa SemiBold"/>
              <a:sym typeface="Comfortaa SemiBold"/>
            </a:endParaRPr>
          </a:p>
          <a:p>
            <a:pPr indent="0" lvl="0" marL="914400" rtl="0" algn="l">
              <a:lnSpc>
                <a:spcPct val="100000"/>
              </a:lnSpc>
              <a:spcBef>
                <a:spcPts val="0"/>
              </a:spcBef>
              <a:spcAft>
                <a:spcPts val="0"/>
              </a:spcAft>
              <a:buNone/>
            </a:pPr>
            <a:r>
              <a:rPr lang="th" sz="1200">
                <a:solidFill>
                  <a:srgbClr val="000000"/>
                </a:solidFill>
                <a:latin typeface="Comfortaa SemiBold"/>
                <a:ea typeface="Comfortaa SemiBold"/>
                <a:cs typeface="Comfortaa SemiBold"/>
                <a:sym typeface="Comfortaa SemiBold"/>
              </a:rPr>
              <a:t>else: "NA"} }</a:t>
            </a:r>
            <a:endParaRPr sz="1200">
              <a:solidFill>
                <a:srgbClr val="000000"/>
              </a:solidFill>
              <a:latin typeface="Comfortaa SemiBold"/>
              <a:ea typeface="Comfortaa SemiBold"/>
              <a:cs typeface="Comfortaa SemiBold"/>
              <a:sym typeface="Comfortaa SemiBold"/>
            </a:endParaRPr>
          </a:p>
          <a:p>
            <a:pPr indent="0" lvl="0" marL="0" rtl="0" algn="l">
              <a:lnSpc>
                <a:spcPct val="100000"/>
              </a:lnSpc>
              <a:spcBef>
                <a:spcPts val="0"/>
              </a:spcBef>
              <a:spcAft>
                <a:spcPts val="0"/>
              </a:spcAft>
              <a:buNone/>
            </a:pPr>
            <a:r>
              <a:rPr lang="th" sz="1200">
                <a:solidFill>
                  <a:srgbClr val="000000"/>
                </a:solidFill>
                <a:latin typeface="Comfortaa SemiBold"/>
                <a:ea typeface="Comfortaa SemiBold"/>
                <a:cs typeface="Comfortaa SemiBold"/>
                <a:sym typeface="Comfortaa SemiBold"/>
              </a:rPr>
              <a:t>       }</a:t>
            </a:r>
            <a:endParaRPr sz="1200">
              <a:solidFill>
                <a:srgbClr val="000000"/>
              </a:solidFill>
              <a:latin typeface="Comfortaa SemiBold"/>
              <a:ea typeface="Comfortaa SemiBold"/>
              <a:cs typeface="Comfortaa SemiBold"/>
              <a:sym typeface="Comfortaa SemiBold"/>
            </a:endParaRPr>
          </a:p>
          <a:p>
            <a:pPr indent="0" lvl="0" marL="0" rtl="0" algn="l">
              <a:lnSpc>
                <a:spcPct val="100000"/>
              </a:lnSpc>
              <a:spcBef>
                <a:spcPts val="0"/>
              </a:spcBef>
              <a:spcAft>
                <a:spcPts val="0"/>
              </a:spcAft>
              <a:buNone/>
            </a:pPr>
            <a:r>
              <a:rPr lang="th" sz="1200">
                <a:solidFill>
                  <a:srgbClr val="000000"/>
                </a:solidFill>
                <a:latin typeface="Comfortaa SemiBold"/>
                <a:ea typeface="Comfortaa SemiBold"/>
                <a:cs typeface="Comfortaa SemiBold"/>
                <a:sym typeface="Comfortaa SemiBold"/>
              </a:rPr>
              <a:t>    }</a:t>
            </a:r>
            <a:endParaRPr sz="1200">
              <a:solidFill>
                <a:srgbClr val="000000"/>
              </a:solidFill>
              <a:latin typeface="Comfortaa SemiBold"/>
              <a:ea typeface="Comfortaa SemiBold"/>
              <a:cs typeface="Comfortaa SemiBold"/>
              <a:sym typeface="Comfortaa SemiBold"/>
            </a:endParaRPr>
          </a:p>
          <a:p>
            <a:pPr indent="0" lvl="0" marL="0" rtl="0" algn="l">
              <a:lnSpc>
                <a:spcPct val="100000"/>
              </a:lnSpc>
              <a:spcBef>
                <a:spcPts val="0"/>
              </a:spcBef>
              <a:spcAft>
                <a:spcPts val="0"/>
              </a:spcAft>
              <a:buNone/>
            </a:pPr>
            <a:r>
              <a:rPr lang="th" sz="1200">
                <a:solidFill>
                  <a:srgbClr val="000000"/>
                </a:solidFill>
                <a:latin typeface="Comfortaa SemiBold"/>
                <a:ea typeface="Comfortaa SemiBold"/>
                <a:cs typeface="Comfortaa SemiBold"/>
                <a:sym typeface="Comfortaa SemiBold"/>
              </a:rPr>
              <a:t> ] )</a:t>
            </a:r>
            <a:endParaRPr sz="1800">
              <a:solidFill>
                <a:srgbClr val="0000FF"/>
              </a:solidFill>
              <a:latin typeface="Proxima Nova"/>
              <a:ea typeface="Proxima Nova"/>
              <a:cs typeface="Proxima Nova"/>
              <a:sym typeface="Proxima Nova"/>
            </a:endParaRPr>
          </a:p>
        </p:txBody>
      </p:sp>
      <p:sp>
        <p:nvSpPr>
          <p:cNvPr id="551" name="Google Shape;551;p44"/>
          <p:cNvSpPr txBox="1"/>
          <p:nvPr>
            <p:ph idx="4294967295" type="body"/>
          </p:nvPr>
        </p:nvSpPr>
        <p:spPr>
          <a:xfrm>
            <a:off x="632450" y="3426575"/>
            <a:ext cx="7665300" cy="158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h" sz="1600">
                <a:solidFill>
                  <a:srgbClr val="859900"/>
                </a:solidFill>
                <a:latin typeface="Arial"/>
                <a:ea typeface="Arial"/>
                <a:cs typeface="Arial"/>
                <a:sym typeface="Arial"/>
              </a:rPr>
              <a:t>MATCH</a:t>
            </a:r>
            <a:r>
              <a:rPr lang="th" sz="1600">
                <a:solidFill>
                  <a:srgbClr val="333333"/>
                </a:solidFill>
                <a:latin typeface="Arial"/>
                <a:ea typeface="Arial"/>
                <a:cs typeface="Arial"/>
                <a:sym typeface="Arial"/>
              </a:rPr>
              <a:t> </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v</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Car</a:t>
            </a:r>
            <a:r>
              <a:rPr lang="th" sz="1600">
                <a:solidFill>
                  <a:srgbClr val="586E75"/>
                </a:solidFill>
                <a:latin typeface="Arial"/>
                <a:ea typeface="Arial"/>
                <a:cs typeface="Arial"/>
                <a:sym typeface="Arial"/>
              </a:rPr>
              <a:t>)&lt;-[</a:t>
            </a:r>
            <a:r>
              <a:rPr lang="th" sz="1600">
                <a:solidFill>
                  <a:srgbClr val="333333"/>
                </a:solidFill>
                <a:latin typeface="Arial"/>
                <a:ea typeface="Arial"/>
                <a:cs typeface="Arial"/>
                <a:sym typeface="Arial"/>
              </a:rPr>
              <a:t>o</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own</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u</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User</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r</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RecordOf</a:t>
            </a:r>
            <a:r>
              <a:rPr lang="th" sz="1600">
                <a:solidFill>
                  <a:srgbClr val="586E75"/>
                </a:solidFill>
                <a:latin typeface="Arial"/>
                <a:ea typeface="Arial"/>
                <a:cs typeface="Arial"/>
                <a:sym typeface="Arial"/>
              </a:rPr>
              <a:t>]-&gt;(</a:t>
            </a:r>
            <a:r>
              <a:rPr lang="th" sz="1600">
                <a:solidFill>
                  <a:srgbClr val="333333"/>
                </a:solidFill>
                <a:latin typeface="Arial"/>
                <a:ea typeface="Arial"/>
                <a:cs typeface="Arial"/>
                <a:sym typeface="Arial"/>
              </a:rPr>
              <a:t>vh</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VisitingHistory</a:t>
            </a:r>
            <a:r>
              <a:rPr lang="th" sz="1600">
                <a:solidFill>
                  <a:srgbClr val="586E75"/>
                </a:solidFill>
                <a:latin typeface="Arial"/>
                <a:ea typeface="Arial"/>
                <a:cs typeface="Arial"/>
                <a:sym typeface="Arial"/>
              </a:rPr>
              <a:t>)</a:t>
            </a:r>
            <a:endParaRPr sz="1600">
              <a:solidFill>
                <a:srgbClr val="586E75"/>
              </a:solidFill>
              <a:latin typeface="Arial"/>
              <a:ea typeface="Arial"/>
              <a:cs typeface="Arial"/>
              <a:sym typeface="Arial"/>
            </a:endParaRPr>
          </a:p>
          <a:p>
            <a:pPr indent="0" lvl="0" marL="0" rtl="0" algn="l">
              <a:lnSpc>
                <a:spcPct val="100000"/>
              </a:lnSpc>
              <a:spcBef>
                <a:spcPts val="0"/>
              </a:spcBef>
              <a:spcAft>
                <a:spcPts val="0"/>
              </a:spcAft>
              <a:buNone/>
            </a:pPr>
            <a:r>
              <a:rPr lang="th" sz="1600">
                <a:solidFill>
                  <a:srgbClr val="859900"/>
                </a:solidFill>
                <a:latin typeface="Arial"/>
                <a:ea typeface="Arial"/>
                <a:cs typeface="Arial"/>
                <a:sym typeface="Arial"/>
              </a:rPr>
              <a:t>RETURN</a:t>
            </a:r>
            <a:r>
              <a:rPr lang="th" sz="1600">
                <a:solidFill>
                  <a:srgbClr val="333333"/>
                </a:solidFill>
                <a:latin typeface="Arial"/>
                <a:ea typeface="Arial"/>
                <a:cs typeface="Arial"/>
                <a:sym typeface="Arial"/>
              </a:rPr>
              <a:t> v</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VehicleModel</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 </a:t>
            </a:r>
            <a:endParaRPr sz="1600">
              <a:solidFill>
                <a:srgbClr val="333333"/>
              </a:solidFill>
              <a:latin typeface="Arial"/>
              <a:ea typeface="Arial"/>
              <a:cs typeface="Arial"/>
              <a:sym typeface="Arial"/>
            </a:endParaRPr>
          </a:p>
          <a:p>
            <a:pPr indent="0" lvl="0" marL="0" rtl="0" algn="l">
              <a:lnSpc>
                <a:spcPct val="100000"/>
              </a:lnSpc>
              <a:spcBef>
                <a:spcPts val="0"/>
              </a:spcBef>
              <a:spcAft>
                <a:spcPts val="0"/>
              </a:spcAft>
              <a:buNone/>
            </a:pPr>
            <a:r>
              <a:rPr lang="th" sz="1600">
                <a:solidFill>
                  <a:srgbClr val="859900"/>
                </a:solidFill>
                <a:latin typeface="Arial"/>
                <a:ea typeface="Arial"/>
                <a:cs typeface="Arial"/>
                <a:sym typeface="Arial"/>
              </a:rPr>
              <a:t>COUNT</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vh</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visitType</a:t>
            </a:r>
            <a:r>
              <a:rPr lang="th" sz="1600">
                <a:solidFill>
                  <a:srgbClr val="586E75"/>
                </a:solidFill>
                <a:latin typeface="Arial"/>
                <a:ea typeface="Arial"/>
                <a:cs typeface="Arial"/>
                <a:sym typeface="Arial"/>
              </a:rPr>
              <a:t>)</a:t>
            </a:r>
            <a:endParaRPr sz="1600">
              <a:solidFill>
                <a:srgbClr val="586E75"/>
              </a:solidFill>
              <a:latin typeface="Arial"/>
              <a:ea typeface="Arial"/>
              <a:cs typeface="Arial"/>
              <a:sym typeface="Arial"/>
            </a:endParaRPr>
          </a:p>
          <a:p>
            <a:pPr indent="0" lvl="0" marL="0" rtl="0" algn="l">
              <a:lnSpc>
                <a:spcPct val="100000"/>
              </a:lnSpc>
              <a:spcBef>
                <a:spcPts val="0"/>
              </a:spcBef>
              <a:spcAft>
                <a:spcPts val="0"/>
              </a:spcAft>
              <a:buNone/>
            </a:pPr>
            <a:r>
              <a:rPr lang="th" sz="1600">
                <a:solidFill>
                  <a:srgbClr val="859900"/>
                </a:solidFill>
                <a:latin typeface="Arial"/>
                <a:ea typeface="Arial"/>
                <a:cs typeface="Arial"/>
                <a:sym typeface="Arial"/>
              </a:rPr>
              <a:t>order</a:t>
            </a:r>
            <a:r>
              <a:rPr lang="th" sz="1600">
                <a:solidFill>
                  <a:srgbClr val="333333"/>
                </a:solidFill>
                <a:latin typeface="Arial"/>
                <a:ea typeface="Arial"/>
                <a:cs typeface="Arial"/>
                <a:sym typeface="Arial"/>
              </a:rPr>
              <a:t> </a:t>
            </a:r>
            <a:r>
              <a:rPr lang="th" sz="1600">
                <a:solidFill>
                  <a:srgbClr val="859900"/>
                </a:solidFill>
                <a:latin typeface="Arial"/>
                <a:ea typeface="Arial"/>
                <a:cs typeface="Arial"/>
                <a:sym typeface="Arial"/>
              </a:rPr>
              <a:t>by</a:t>
            </a:r>
            <a:r>
              <a:rPr lang="th" sz="1600">
                <a:solidFill>
                  <a:srgbClr val="333333"/>
                </a:solidFill>
                <a:latin typeface="Arial"/>
                <a:ea typeface="Arial"/>
                <a:cs typeface="Arial"/>
                <a:sym typeface="Arial"/>
              </a:rPr>
              <a:t> </a:t>
            </a:r>
            <a:r>
              <a:rPr lang="th" sz="1600">
                <a:solidFill>
                  <a:srgbClr val="859900"/>
                </a:solidFill>
                <a:latin typeface="Arial"/>
                <a:ea typeface="Arial"/>
                <a:cs typeface="Arial"/>
                <a:sym typeface="Arial"/>
              </a:rPr>
              <a:t>COUNT</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vh</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visitType</a:t>
            </a:r>
            <a:r>
              <a:rPr lang="th" sz="1600">
                <a:solidFill>
                  <a:srgbClr val="586E75"/>
                </a:solidFill>
                <a:latin typeface="Arial"/>
                <a:ea typeface="Arial"/>
                <a:cs typeface="Arial"/>
                <a:sym typeface="Arial"/>
              </a:rPr>
              <a:t>)</a:t>
            </a:r>
            <a:r>
              <a:rPr lang="th" sz="1600">
                <a:solidFill>
                  <a:srgbClr val="333333"/>
                </a:solidFill>
                <a:latin typeface="Arial"/>
                <a:ea typeface="Arial"/>
                <a:cs typeface="Arial"/>
                <a:sym typeface="Arial"/>
              </a:rPr>
              <a:t> </a:t>
            </a:r>
            <a:endParaRPr sz="1600">
              <a:solidFill>
                <a:srgbClr val="333333"/>
              </a:solidFill>
              <a:latin typeface="Arial"/>
              <a:ea typeface="Arial"/>
              <a:cs typeface="Arial"/>
              <a:sym typeface="Arial"/>
            </a:endParaRPr>
          </a:p>
          <a:p>
            <a:pPr indent="0" lvl="0" marL="0" rtl="0" algn="l">
              <a:lnSpc>
                <a:spcPct val="100000"/>
              </a:lnSpc>
              <a:spcBef>
                <a:spcPts val="0"/>
              </a:spcBef>
              <a:spcAft>
                <a:spcPts val="0"/>
              </a:spcAft>
              <a:buNone/>
            </a:pPr>
            <a:r>
              <a:rPr lang="th" sz="1600">
                <a:solidFill>
                  <a:srgbClr val="859900"/>
                </a:solidFill>
                <a:latin typeface="Arial"/>
                <a:ea typeface="Arial"/>
                <a:cs typeface="Arial"/>
                <a:sym typeface="Arial"/>
              </a:rPr>
              <a:t>desc</a:t>
            </a:r>
            <a:endParaRPr sz="1600">
              <a:solidFill>
                <a:srgbClr val="859900"/>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rgbClr val="8599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555" name="Shape 555"/>
        <p:cNvGrpSpPr/>
        <p:nvPr/>
      </p:nvGrpSpPr>
      <p:grpSpPr>
        <a:xfrm>
          <a:off x="0" y="0"/>
          <a:ext cx="0" cy="0"/>
          <a:chOff x="0" y="0"/>
          <a:chExt cx="0" cy="0"/>
        </a:xfrm>
      </p:grpSpPr>
      <p:sp>
        <p:nvSpPr>
          <p:cNvPr id="556" name="Google Shape;556;p45"/>
          <p:cNvSpPr txBox="1"/>
          <p:nvPr>
            <p:ph type="title"/>
          </p:nvPr>
        </p:nvSpPr>
        <p:spPr>
          <a:xfrm>
            <a:off x="148500" y="116375"/>
            <a:ext cx="11172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solidFill>
                  <a:srgbClr val="202124"/>
                </a:solidFill>
              </a:rPr>
              <a:t>Faye</a:t>
            </a:r>
            <a:endParaRPr>
              <a:solidFill>
                <a:srgbClr val="202124"/>
              </a:solidFill>
            </a:endParaRPr>
          </a:p>
        </p:txBody>
      </p:sp>
      <p:sp>
        <p:nvSpPr>
          <p:cNvPr id="557" name="Google Shape;557;p45"/>
          <p:cNvSpPr txBox="1"/>
          <p:nvPr>
            <p:ph idx="4294967295" type="body"/>
          </p:nvPr>
        </p:nvSpPr>
        <p:spPr>
          <a:xfrm>
            <a:off x="1454500" y="116375"/>
            <a:ext cx="7355700" cy="6471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1200"/>
              </a:spcAft>
              <a:buNone/>
            </a:pPr>
            <a:r>
              <a:rPr b="1" lang="th" sz="1700">
                <a:solidFill>
                  <a:srgbClr val="131F44"/>
                </a:solidFill>
                <a:latin typeface="Proxima Nova"/>
                <a:ea typeface="Proxima Nova"/>
                <a:cs typeface="Proxima Nova"/>
                <a:sym typeface="Proxima Nova"/>
              </a:rPr>
              <a:t>The procurement team would like to know how often does the different brand  of cars visit the shop?</a:t>
            </a:r>
            <a:endParaRPr sz="1900"/>
          </a:p>
        </p:txBody>
      </p:sp>
      <p:sp>
        <p:nvSpPr>
          <p:cNvPr id="558" name="Google Shape;558;p45"/>
          <p:cNvSpPr txBox="1"/>
          <p:nvPr>
            <p:ph idx="4294967295" type="body"/>
          </p:nvPr>
        </p:nvSpPr>
        <p:spPr>
          <a:xfrm>
            <a:off x="1365825" y="943625"/>
            <a:ext cx="3014100" cy="51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Graphical Model</a:t>
            </a:r>
            <a:endParaRPr sz="1700"/>
          </a:p>
        </p:txBody>
      </p:sp>
      <p:pic>
        <p:nvPicPr>
          <p:cNvPr id="559" name="Google Shape;559;p45"/>
          <p:cNvPicPr preferRelativeResize="0"/>
          <p:nvPr/>
        </p:nvPicPr>
        <p:blipFill>
          <a:blip r:embed="rId3">
            <a:alphaModFix/>
          </a:blip>
          <a:stretch>
            <a:fillRect/>
          </a:stretch>
        </p:blipFill>
        <p:spPr>
          <a:xfrm>
            <a:off x="2110675" y="1459325"/>
            <a:ext cx="5564326" cy="342368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563" name="Shape 563"/>
        <p:cNvGrpSpPr/>
        <p:nvPr/>
      </p:nvGrpSpPr>
      <p:grpSpPr>
        <a:xfrm>
          <a:off x="0" y="0"/>
          <a:ext cx="0" cy="0"/>
          <a:chOff x="0" y="0"/>
          <a:chExt cx="0" cy="0"/>
        </a:xfrm>
      </p:grpSpPr>
      <p:sp>
        <p:nvSpPr>
          <p:cNvPr id="564" name="Google Shape;564;p46"/>
          <p:cNvSpPr txBox="1"/>
          <p:nvPr>
            <p:ph type="title"/>
          </p:nvPr>
        </p:nvSpPr>
        <p:spPr>
          <a:xfrm>
            <a:off x="148500" y="116375"/>
            <a:ext cx="11172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solidFill>
                  <a:srgbClr val="202124"/>
                </a:solidFill>
              </a:rPr>
              <a:t>Faye</a:t>
            </a:r>
            <a:endParaRPr>
              <a:solidFill>
                <a:srgbClr val="202124"/>
              </a:solidFill>
            </a:endParaRPr>
          </a:p>
        </p:txBody>
      </p:sp>
      <p:sp>
        <p:nvSpPr>
          <p:cNvPr id="565" name="Google Shape;565;p46"/>
          <p:cNvSpPr txBox="1"/>
          <p:nvPr>
            <p:ph idx="4294967295" type="body"/>
          </p:nvPr>
        </p:nvSpPr>
        <p:spPr>
          <a:xfrm>
            <a:off x="1454500" y="116375"/>
            <a:ext cx="58287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1900">
                <a:solidFill>
                  <a:srgbClr val="000000"/>
                </a:solidFill>
                <a:latin typeface="Proxima Nova"/>
                <a:ea typeface="Proxima Nova"/>
                <a:cs typeface="Proxima Nova"/>
                <a:sym typeface="Proxima Nova"/>
              </a:rPr>
              <a:t>What part is the most commonly changed?</a:t>
            </a:r>
            <a:endParaRPr b="1" sz="2000">
              <a:solidFill>
                <a:srgbClr val="000000"/>
              </a:solidFill>
              <a:latin typeface="Proxima Nova"/>
              <a:ea typeface="Proxima Nova"/>
              <a:cs typeface="Proxima Nova"/>
              <a:sym typeface="Proxima Nova"/>
            </a:endParaRPr>
          </a:p>
        </p:txBody>
      </p:sp>
      <p:sp>
        <p:nvSpPr>
          <p:cNvPr id="566" name="Google Shape;566;p46"/>
          <p:cNvSpPr txBox="1"/>
          <p:nvPr>
            <p:ph idx="4294967295" type="body"/>
          </p:nvPr>
        </p:nvSpPr>
        <p:spPr>
          <a:xfrm>
            <a:off x="208825" y="841375"/>
            <a:ext cx="3014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Document</a:t>
            </a:r>
            <a:r>
              <a:rPr b="1" lang="th" sz="2000">
                <a:solidFill>
                  <a:srgbClr val="000000"/>
                </a:solidFill>
                <a:latin typeface="Proxima Nova"/>
                <a:ea typeface="Proxima Nova"/>
                <a:cs typeface="Proxima Nova"/>
                <a:sym typeface="Proxima Nova"/>
              </a:rPr>
              <a:t> Model</a:t>
            </a:r>
            <a:endParaRPr sz="1700"/>
          </a:p>
        </p:txBody>
      </p:sp>
      <p:sp>
        <p:nvSpPr>
          <p:cNvPr id="567" name="Google Shape;567;p46"/>
          <p:cNvSpPr txBox="1"/>
          <p:nvPr>
            <p:ph idx="4294967295" type="body"/>
          </p:nvPr>
        </p:nvSpPr>
        <p:spPr>
          <a:xfrm>
            <a:off x="4572000" y="867725"/>
            <a:ext cx="3014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h" sz="2000">
                <a:solidFill>
                  <a:srgbClr val="000000"/>
                </a:solidFill>
                <a:latin typeface="Proxima Nova"/>
                <a:ea typeface="Proxima Nova"/>
                <a:cs typeface="Proxima Nova"/>
                <a:sym typeface="Proxima Nova"/>
              </a:rPr>
              <a:t>Graphical Model</a:t>
            </a:r>
            <a:endParaRPr sz="1700"/>
          </a:p>
        </p:txBody>
      </p:sp>
      <p:pic>
        <p:nvPicPr>
          <p:cNvPr id="568" name="Google Shape;568;p46"/>
          <p:cNvPicPr preferRelativeResize="0"/>
          <p:nvPr/>
        </p:nvPicPr>
        <p:blipFill rotWithShape="1">
          <a:blip r:embed="rId3">
            <a:alphaModFix/>
          </a:blip>
          <a:srcRect b="0" l="0" r="53236" t="0"/>
          <a:stretch/>
        </p:blipFill>
        <p:spPr>
          <a:xfrm>
            <a:off x="385900" y="1311025"/>
            <a:ext cx="3877350" cy="3588600"/>
          </a:xfrm>
          <a:prstGeom prst="rect">
            <a:avLst/>
          </a:prstGeom>
          <a:noFill/>
          <a:ln>
            <a:noFill/>
          </a:ln>
          <a:effectLst>
            <a:outerShdw blurRad="57150" rotWithShape="0" algn="bl" dir="5400000" dist="19050">
              <a:srgbClr val="000000">
                <a:alpha val="50000"/>
              </a:srgbClr>
            </a:outerShdw>
          </a:effectLst>
        </p:spPr>
      </p:pic>
      <p:pic>
        <p:nvPicPr>
          <p:cNvPr id="569" name="Google Shape;569;p46"/>
          <p:cNvPicPr preferRelativeResize="0"/>
          <p:nvPr/>
        </p:nvPicPr>
        <p:blipFill>
          <a:blip r:embed="rId4">
            <a:alphaModFix/>
          </a:blip>
          <a:stretch>
            <a:fillRect/>
          </a:stretch>
        </p:blipFill>
        <p:spPr>
          <a:xfrm>
            <a:off x="4686900" y="1311025"/>
            <a:ext cx="4123604" cy="3323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573" name="Shape 573"/>
        <p:cNvGrpSpPr/>
        <p:nvPr/>
      </p:nvGrpSpPr>
      <p:grpSpPr>
        <a:xfrm>
          <a:off x="0" y="0"/>
          <a:ext cx="0" cy="0"/>
          <a:chOff x="0" y="0"/>
          <a:chExt cx="0" cy="0"/>
        </a:xfrm>
      </p:grpSpPr>
      <p:sp>
        <p:nvSpPr>
          <p:cNvPr id="574" name="Google Shape;574;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Overall review of all types</a:t>
            </a:r>
            <a:endParaRPr/>
          </a:p>
        </p:txBody>
      </p:sp>
      <p:sp>
        <p:nvSpPr>
          <p:cNvPr id="575" name="Google Shape;575;p4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6" name="Google Shape;576;p47"/>
          <p:cNvPicPr preferRelativeResize="0"/>
          <p:nvPr/>
        </p:nvPicPr>
        <p:blipFill>
          <a:blip r:embed="rId3">
            <a:alphaModFix/>
          </a:blip>
          <a:stretch>
            <a:fillRect/>
          </a:stretch>
        </p:blipFill>
        <p:spPr>
          <a:xfrm>
            <a:off x="246400" y="1632588"/>
            <a:ext cx="3284301" cy="1371675"/>
          </a:xfrm>
          <a:prstGeom prst="rect">
            <a:avLst/>
          </a:prstGeom>
          <a:noFill/>
          <a:ln>
            <a:noFill/>
          </a:ln>
          <a:effectLst>
            <a:outerShdw blurRad="57150" rotWithShape="0" algn="bl" dir="5400000" dist="19050">
              <a:srgbClr val="000000">
                <a:alpha val="50000"/>
              </a:srgbClr>
            </a:outerShdw>
          </a:effectLst>
        </p:spPr>
      </p:pic>
      <p:pic>
        <p:nvPicPr>
          <p:cNvPr id="577" name="Google Shape;577;p47"/>
          <p:cNvPicPr preferRelativeResize="0"/>
          <p:nvPr/>
        </p:nvPicPr>
        <p:blipFill>
          <a:blip r:embed="rId4">
            <a:alphaModFix/>
          </a:blip>
          <a:stretch>
            <a:fillRect/>
          </a:stretch>
        </p:blipFill>
        <p:spPr>
          <a:xfrm>
            <a:off x="4227321" y="1704075"/>
            <a:ext cx="4675680" cy="1228725"/>
          </a:xfrm>
          <a:prstGeom prst="rect">
            <a:avLst/>
          </a:prstGeom>
          <a:noFill/>
          <a:ln>
            <a:noFill/>
          </a:ln>
          <a:effectLst>
            <a:outerShdw blurRad="57150" rotWithShape="0" algn="bl" dir="5400000" dist="19050">
              <a:srgbClr val="000000">
                <a:alpha val="50000"/>
              </a:srgbClr>
            </a:outerShdw>
          </a:effectLst>
        </p:spPr>
      </p:pic>
      <p:pic>
        <p:nvPicPr>
          <p:cNvPr id="578" name="Google Shape;578;p47"/>
          <p:cNvPicPr preferRelativeResize="0"/>
          <p:nvPr/>
        </p:nvPicPr>
        <p:blipFill>
          <a:blip r:embed="rId5">
            <a:alphaModFix/>
          </a:blip>
          <a:stretch>
            <a:fillRect/>
          </a:stretch>
        </p:blipFill>
        <p:spPr>
          <a:xfrm>
            <a:off x="2998275" y="3220018"/>
            <a:ext cx="3672100" cy="1378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582" name="Shape 582"/>
        <p:cNvGrpSpPr/>
        <p:nvPr/>
      </p:nvGrpSpPr>
      <p:grpSpPr>
        <a:xfrm>
          <a:off x="0" y="0"/>
          <a:ext cx="0" cy="0"/>
          <a:chOff x="0" y="0"/>
          <a:chExt cx="0" cy="0"/>
        </a:xfrm>
      </p:grpSpPr>
      <p:sp>
        <p:nvSpPr>
          <p:cNvPr id="583" name="Google Shape;583;p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Pros and Cons for Relational </a:t>
            </a:r>
            <a:r>
              <a:rPr lang="th" sz="2555"/>
              <a:t>database</a:t>
            </a:r>
            <a:endParaRPr sz="2555"/>
          </a:p>
        </p:txBody>
      </p:sp>
      <p:sp>
        <p:nvSpPr>
          <p:cNvPr id="584" name="Google Shape;584;p48"/>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th"/>
              <a:t>Pros</a:t>
            </a:r>
            <a:endParaRPr b="1"/>
          </a:p>
          <a:p>
            <a:pPr indent="-298767" lvl="0" marL="457200" rtl="0" algn="l">
              <a:spcBef>
                <a:spcPts val="1200"/>
              </a:spcBef>
              <a:spcAft>
                <a:spcPts val="0"/>
              </a:spcAft>
              <a:buSzPct val="100000"/>
              <a:buChar char="●"/>
            </a:pPr>
            <a:r>
              <a:rPr lang="th"/>
              <a:t>Easy to query the report from the relationship of customer, repair job and repair detail.</a:t>
            </a:r>
            <a:endParaRPr/>
          </a:p>
          <a:p>
            <a:pPr indent="-298767" lvl="0" marL="457200" rtl="0" algn="l">
              <a:spcBef>
                <a:spcPts val="0"/>
              </a:spcBef>
              <a:spcAft>
                <a:spcPts val="0"/>
              </a:spcAft>
              <a:buSzPct val="100000"/>
              <a:buChar char="●"/>
            </a:pPr>
            <a:r>
              <a:rPr lang="th"/>
              <a:t>High data accuracy due to defined schema</a:t>
            </a:r>
            <a:endParaRPr/>
          </a:p>
          <a:p>
            <a:pPr indent="-298767" lvl="0" marL="457200" rtl="0" algn="l">
              <a:spcBef>
                <a:spcPts val="0"/>
              </a:spcBef>
              <a:spcAft>
                <a:spcPts val="0"/>
              </a:spcAft>
              <a:buSzPct val="100000"/>
              <a:buChar char="●"/>
            </a:pPr>
            <a:r>
              <a:rPr lang="th"/>
              <a:t>Design rules established in Conceptual and Logical diagram</a:t>
            </a:r>
            <a:endParaRPr/>
          </a:p>
          <a:p>
            <a:pPr indent="-298767" lvl="0" marL="457200" rtl="0" algn="l">
              <a:spcBef>
                <a:spcPts val="0"/>
              </a:spcBef>
              <a:spcAft>
                <a:spcPts val="0"/>
              </a:spcAft>
              <a:buSzPct val="100000"/>
              <a:buChar char="●"/>
            </a:pPr>
            <a:r>
              <a:rPr lang="th"/>
              <a:t>The  query is straightforward</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585" name="Google Shape;585;p48"/>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h"/>
              <a:t>Cons</a:t>
            </a:r>
            <a:endParaRPr b="1"/>
          </a:p>
          <a:p>
            <a:pPr indent="-311150" lvl="0" marL="457200" rtl="0" algn="l">
              <a:spcBef>
                <a:spcPts val="1200"/>
              </a:spcBef>
              <a:spcAft>
                <a:spcPts val="0"/>
              </a:spcAft>
              <a:buSzPts val="1300"/>
              <a:buChar char="●"/>
            </a:pPr>
            <a:r>
              <a:rPr lang="th"/>
              <a:t>It take a long process to query when it involves multiple tables.</a:t>
            </a:r>
            <a:endParaRPr/>
          </a:p>
          <a:p>
            <a:pPr indent="-311150" lvl="0" marL="457200" rtl="0" algn="l">
              <a:spcBef>
                <a:spcPts val="0"/>
              </a:spcBef>
              <a:spcAft>
                <a:spcPts val="0"/>
              </a:spcAft>
              <a:buSzPts val="1300"/>
              <a:buChar char="●"/>
            </a:pPr>
            <a:r>
              <a:rPr lang="th"/>
              <a:t>You need to keep track all the Primary and Foreign Keys</a:t>
            </a:r>
            <a:endParaRPr/>
          </a:p>
          <a:p>
            <a:pPr indent="-311150" lvl="0" marL="457200" rtl="0" algn="l">
              <a:spcBef>
                <a:spcPts val="0"/>
              </a:spcBef>
              <a:spcAft>
                <a:spcPts val="0"/>
              </a:spcAft>
              <a:buSzPts val="1300"/>
              <a:buChar char="●"/>
            </a:pPr>
            <a:r>
              <a:rPr lang="th"/>
              <a:t>Queries are usually is longer</a:t>
            </a:r>
            <a:endParaRPr/>
          </a:p>
          <a:p>
            <a:pPr indent="-311150" lvl="0" marL="457200" rtl="0" algn="l">
              <a:spcBef>
                <a:spcPts val="0"/>
              </a:spcBef>
              <a:spcAft>
                <a:spcPts val="0"/>
              </a:spcAft>
              <a:buSzPts val="1300"/>
              <a:buChar char="●"/>
            </a:pPr>
            <a:r>
              <a:rPr lang="th"/>
              <a:t>Need to invole with many tables.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589" name="Shape 589"/>
        <p:cNvGrpSpPr/>
        <p:nvPr/>
      </p:nvGrpSpPr>
      <p:grpSpPr>
        <a:xfrm>
          <a:off x="0" y="0"/>
          <a:ext cx="0" cy="0"/>
          <a:chOff x="0" y="0"/>
          <a:chExt cx="0" cy="0"/>
        </a:xfrm>
      </p:grpSpPr>
      <p:sp>
        <p:nvSpPr>
          <p:cNvPr id="590" name="Google Shape;590;p4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Pros and Cons for Document </a:t>
            </a:r>
            <a:r>
              <a:rPr lang="th" sz="2550"/>
              <a:t>database</a:t>
            </a:r>
            <a:endParaRPr sz="2550"/>
          </a:p>
        </p:txBody>
      </p:sp>
      <p:sp>
        <p:nvSpPr>
          <p:cNvPr id="591" name="Google Shape;591;p49"/>
          <p:cNvSpPr txBox="1"/>
          <p:nvPr>
            <p:ph idx="1" type="body"/>
          </p:nvPr>
        </p:nvSpPr>
        <p:spPr>
          <a:xfrm>
            <a:off x="848424" y="1597875"/>
            <a:ext cx="41382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h" sz="1500"/>
              <a:t>Pros</a:t>
            </a:r>
            <a:endParaRPr b="1" sz="1500"/>
          </a:p>
          <a:p>
            <a:pPr indent="-311150" lvl="0" marL="457200" rtl="0" algn="l">
              <a:spcBef>
                <a:spcPts val="1200"/>
              </a:spcBef>
              <a:spcAft>
                <a:spcPts val="0"/>
              </a:spcAft>
              <a:buSzPts val="1300"/>
              <a:buFont typeface="Arial"/>
              <a:buChar char="-"/>
            </a:pPr>
            <a:r>
              <a:rPr lang="th" sz="1300">
                <a:latin typeface="Arial"/>
                <a:ea typeface="Arial"/>
                <a:cs typeface="Arial"/>
                <a:sym typeface="Arial"/>
              </a:rPr>
              <a:t>Easy to query when it not involve in too many collection. </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th" sz="1300">
                <a:latin typeface="Arial"/>
                <a:ea typeface="Arial"/>
                <a:cs typeface="Arial"/>
                <a:sym typeface="Arial"/>
              </a:rPr>
              <a:t>Short query due to embedded documents and less collections</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th" sz="1300">
                <a:latin typeface="Arial"/>
                <a:ea typeface="Arial"/>
                <a:cs typeface="Arial"/>
                <a:sym typeface="Arial"/>
              </a:rPr>
              <a:t>We can store the data in to the same collection. (embedded)</a:t>
            </a:r>
            <a:endParaRPr sz="1300">
              <a:latin typeface="Arial"/>
              <a:ea typeface="Arial"/>
              <a:cs typeface="Arial"/>
              <a:sym typeface="Arial"/>
            </a:endParaRPr>
          </a:p>
        </p:txBody>
      </p:sp>
      <p:sp>
        <p:nvSpPr>
          <p:cNvPr id="592" name="Google Shape;592;p49"/>
          <p:cNvSpPr txBox="1"/>
          <p:nvPr>
            <p:ph idx="2" type="body"/>
          </p:nvPr>
        </p:nvSpPr>
        <p:spPr>
          <a:xfrm>
            <a:off x="5113200" y="1634025"/>
            <a:ext cx="36678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h" sz="1500"/>
              <a:t>Cons</a:t>
            </a:r>
            <a:endParaRPr b="1" sz="1500"/>
          </a:p>
          <a:p>
            <a:pPr indent="-311150" lvl="0" marL="457200" rtl="0" algn="l">
              <a:spcBef>
                <a:spcPts val="1200"/>
              </a:spcBef>
              <a:spcAft>
                <a:spcPts val="0"/>
              </a:spcAft>
              <a:buSzPts val="1300"/>
              <a:buChar char="-"/>
            </a:pPr>
            <a:r>
              <a:rPr lang="th"/>
              <a:t>Hard to query when it need to aggregate multiple collections. (report)</a:t>
            </a:r>
            <a:endParaRPr/>
          </a:p>
          <a:p>
            <a:pPr indent="-311150" lvl="0" marL="457200" rtl="0" algn="l">
              <a:spcBef>
                <a:spcPts val="0"/>
              </a:spcBef>
              <a:spcAft>
                <a:spcPts val="0"/>
              </a:spcAft>
              <a:buSzPts val="1300"/>
              <a:buChar char="-"/>
            </a:pPr>
            <a:r>
              <a:rPr lang="th"/>
              <a:t>No schema no type then easy to mistake</a:t>
            </a:r>
            <a:endParaRPr/>
          </a:p>
          <a:p>
            <a:pPr indent="0" lvl="0" marL="0" rtl="0" algn="l">
              <a:spcBef>
                <a:spcPts val="1200"/>
              </a:spcBef>
              <a:spcAft>
                <a:spcPts val="1200"/>
              </a:spcAft>
              <a:buNone/>
            </a:pPr>
            <a:r>
              <a:t/>
            </a:r>
            <a:endParaRPr sz="1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596" name="Shape 596"/>
        <p:cNvGrpSpPr/>
        <p:nvPr/>
      </p:nvGrpSpPr>
      <p:grpSpPr>
        <a:xfrm>
          <a:off x="0" y="0"/>
          <a:ext cx="0" cy="0"/>
          <a:chOff x="0" y="0"/>
          <a:chExt cx="0" cy="0"/>
        </a:xfrm>
      </p:grpSpPr>
      <p:sp>
        <p:nvSpPr>
          <p:cNvPr id="597" name="Google Shape;597;p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Pros and Cons for Graph </a:t>
            </a:r>
            <a:r>
              <a:rPr lang="th" sz="2555"/>
              <a:t>database</a:t>
            </a:r>
            <a:endParaRPr sz="2555"/>
          </a:p>
        </p:txBody>
      </p:sp>
      <p:sp>
        <p:nvSpPr>
          <p:cNvPr id="598" name="Google Shape;598;p50"/>
          <p:cNvSpPr txBox="1"/>
          <p:nvPr>
            <p:ph idx="1" type="body"/>
          </p:nvPr>
        </p:nvSpPr>
        <p:spPr>
          <a:xfrm>
            <a:off x="1303875" y="1597875"/>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h"/>
              <a:t>Pros</a:t>
            </a:r>
            <a:endParaRPr b="1"/>
          </a:p>
          <a:p>
            <a:pPr indent="-311150" lvl="0" marL="457200" rtl="0" algn="l">
              <a:spcBef>
                <a:spcPts val="1200"/>
              </a:spcBef>
              <a:spcAft>
                <a:spcPts val="0"/>
              </a:spcAft>
              <a:buSzPts val="1300"/>
              <a:buChar char="-"/>
            </a:pPr>
            <a:r>
              <a:rPr lang="th"/>
              <a:t>Good to handle the relationship</a:t>
            </a:r>
            <a:endParaRPr/>
          </a:p>
          <a:p>
            <a:pPr indent="-311150" lvl="0" marL="457200" rtl="0" algn="l">
              <a:spcBef>
                <a:spcPts val="0"/>
              </a:spcBef>
              <a:spcAft>
                <a:spcPts val="0"/>
              </a:spcAft>
              <a:buSzPts val="1300"/>
              <a:buChar char="-"/>
            </a:pPr>
            <a:r>
              <a:rPr lang="th"/>
              <a:t>Easily shows relationships from one node to another</a:t>
            </a:r>
            <a:endParaRPr/>
          </a:p>
          <a:p>
            <a:pPr indent="-311150" lvl="0" marL="457200" rtl="0" algn="l">
              <a:spcBef>
                <a:spcPts val="0"/>
              </a:spcBef>
              <a:spcAft>
                <a:spcPts val="0"/>
              </a:spcAft>
              <a:buSzPts val="1300"/>
              <a:buChar char="-"/>
            </a:pPr>
            <a:r>
              <a:rPr lang="th"/>
              <a:t>Easier to query and follow relationships of multiple nodes</a:t>
            </a:r>
            <a:endParaRPr/>
          </a:p>
          <a:p>
            <a:pPr indent="0" lvl="0" marL="0" rtl="0" algn="l">
              <a:spcBef>
                <a:spcPts val="1200"/>
              </a:spcBef>
              <a:spcAft>
                <a:spcPts val="1200"/>
              </a:spcAft>
              <a:buNone/>
            </a:pPr>
            <a:r>
              <a:t/>
            </a:r>
            <a:endParaRPr/>
          </a:p>
        </p:txBody>
      </p:sp>
      <p:sp>
        <p:nvSpPr>
          <p:cNvPr id="599" name="Google Shape;599;p50"/>
          <p:cNvSpPr txBox="1"/>
          <p:nvPr>
            <p:ph idx="2" type="body"/>
          </p:nvPr>
        </p:nvSpPr>
        <p:spPr>
          <a:xfrm>
            <a:off x="4903725" y="1597875"/>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h"/>
              <a:t>Cons</a:t>
            </a:r>
            <a:endParaRPr b="1"/>
          </a:p>
          <a:p>
            <a:pPr indent="-311150" lvl="0" marL="457200" rtl="0" algn="l">
              <a:spcBef>
                <a:spcPts val="1200"/>
              </a:spcBef>
              <a:spcAft>
                <a:spcPts val="0"/>
              </a:spcAft>
              <a:buSzPts val="1300"/>
              <a:buChar char="-"/>
            </a:pPr>
            <a:r>
              <a:rPr lang="th"/>
              <a:t>Not suitable for transactional system </a:t>
            </a:r>
            <a:endParaRPr/>
          </a:p>
          <a:p>
            <a:pPr indent="-311150" lvl="0" marL="457200" rtl="0" algn="l">
              <a:spcBef>
                <a:spcPts val="0"/>
              </a:spcBef>
              <a:spcAft>
                <a:spcPts val="0"/>
              </a:spcAft>
              <a:buSzPts val="1300"/>
              <a:buChar char="-"/>
            </a:pPr>
            <a:r>
              <a:rPr lang="th"/>
              <a:t>Can’t handle inventory systems</a:t>
            </a:r>
            <a:endParaRPr/>
          </a:p>
          <a:p>
            <a:pPr indent="-311150" lvl="0" marL="457200" rtl="0" algn="l">
              <a:spcBef>
                <a:spcPts val="0"/>
              </a:spcBef>
              <a:spcAft>
                <a:spcPts val="0"/>
              </a:spcAft>
              <a:buSzPts val="1300"/>
              <a:buChar char="-"/>
            </a:pPr>
            <a:r>
              <a:rPr lang="th"/>
              <a:t>No schema no type then easy to mistake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603" name="Shape 603"/>
        <p:cNvGrpSpPr/>
        <p:nvPr/>
      </p:nvGrpSpPr>
      <p:grpSpPr>
        <a:xfrm>
          <a:off x="0" y="0"/>
          <a:ext cx="0" cy="0"/>
          <a:chOff x="0" y="0"/>
          <a:chExt cx="0" cy="0"/>
        </a:xfrm>
      </p:grpSpPr>
      <p:sp>
        <p:nvSpPr>
          <p:cNvPr id="604" name="Google Shape;604;p5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CRM of BMW when combine technology</a:t>
            </a:r>
            <a:endParaRPr sz="2555"/>
          </a:p>
        </p:txBody>
      </p:sp>
      <p:sp>
        <p:nvSpPr>
          <p:cNvPr id="605" name="Google Shape;605;p51"/>
          <p:cNvSpPr txBox="1"/>
          <p:nvPr>
            <p:ph idx="1" type="body"/>
          </p:nvPr>
        </p:nvSpPr>
        <p:spPr>
          <a:xfrm>
            <a:off x="2400300" y="1602675"/>
            <a:ext cx="6197400" cy="319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h"/>
              <a:t>Relational Database</a:t>
            </a:r>
            <a:endParaRPr b="1"/>
          </a:p>
          <a:p>
            <a:pPr indent="-311150" lvl="0" marL="457200" rtl="0" algn="l">
              <a:spcBef>
                <a:spcPts val="1200"/>
              </a:spcBef>
              <a:spcAft>
                <a:spcPts val="0"/>
              </a:spcAft>
              <a:buSzPts val="1300"/>
              <a:buChar char="-"/>
            </a:pPr>
            <a:r>
              <a:rPr lang="th"/>
              <a:t>For Online transaction processing propose.</a:t>
            </a:r>
            <a:endParaRPr/>
          </a:p>
          <a:p>
            <a:pPr indent="-298450" lvl="1" marL="914400" rtl="0" algn="l">
              <a:spcBef>
                <a:spcPts val="0"/>
              </a:spcBef>
              <a:spcAft>
                <a:spcPts val="0"/>
              </a:spcAft>
              <a:buSzPts val="1100"/>
              <a:buChar char="-"/>
            </a:pPr>
            <a:r>
              <a:rPr lang="th"/>
              <a:t>I</a:t>
            </a:r>
            <a:r>
              <a:rPr lang="th"/>
              <a:t>nventory database</a:t>
            </a:r>
            <a:endParaRPr/>
          </a:p>
          <a:p>
            <a:pPr indent="0" lvl="0" marL="0" rtl="0" algn="l">
              <a:spcBef>
                <a:spcPts val="1200"/>
              </a:spcBef>
              <a:spcAft>
                <a:spcPts val="0"/>
              </a:spcAft>
              <a:buNone/>
            </a:pPr>
            <a:r>
              <a:rPr b="1" lang="th"/>
              <a:t>Document Database</a:t>
            </a:r>
            <a:endParaRPr/>
          </a:p>
          <a:p>
            <a:pPr indent="-311150" lvl="0" marL="457200" rtl="0" algn="l">
              <a:spcBef>
                <a:spcPts val="1200"/>
              </a:spcBef>
              <a:spcAft>
                <a:spcPts val="0"/>
              </a:spcAft>
              <a:buSzPts val="1300"/>
              <a:buChar char="-"/>
            </a:pPr>
            <a:r>
              <a:rPr lang="th"/>
              <a:t>For Online transaction processing  propose.</a:t>
            </a:r>
            <a:endParaRPr/>
          </a:p>
          <a:p>
            <a:pPr indent="-298450" lvl="1" marL="914400" rtl="0" algn="l">
              <a:spcBef>
                <a:spcPts val="0"/>
              </a:spcBef>
              <a:spcAft>
                <a:spcPts val="0"/>
              </a:spcAft>
              <a:buSzPts val="1100"/>
              <a:buChar char="-"/>
            </a:pPr>
            <a:r>
              <a:rPr lang="th"/>
              <a:t>Customer, Vehicle, Repair database,</a:t>
            </a:r>
            <a:endParaRPr/>
          </a:p>
          <a:p>
            <a:pPr indent="-311150" lvl="0" marL="457200" rtl="0" algn="l">
              <a:spcBef>
                <a:spcPts val="0"/>
              </a:spcBef>
              <a:spcAft>
                <a:spcPts val="0"/>
              </a:spcAft>
              <a:buSzPts val="1300"/>
              <a:buChar char="-"/>
            </a:pPr>
            <a:r>
              <a:rPr lang="th"/>
              <a:t>For Online analytical processing  propose. </a:t>
            </a:r>
            <a:endParaRPr/>
          </a:p>
          <a:p>
            <a:pPr indent="-298450" lvl="1" marL="914400" rtl="0" algn="l">
              <a:spcBef>
                <a:spcPts val="0"/>
              </a:spcBef>
              <a:spcAft>
                <a:spcPts val="0"/>
              </a:spcAft>
              <a:buSzPts val="1100"/>
              <a:buChar char="-"/>
            </a:pPr>
            <a:r>
              <a:rPr lang="th"/>
              <a:t>Dashboard (not adhoc)</a:t>
            </a:r>
            <a:endParaRPr/>
          </a:p>
          <a:p>
            <a:pPr indent="-298450" lvl="1" marL="914400" rtl="0" algn="l">
              <a:spcBef>
                <a:spcPts val="0"/>
              </a:spcBef>
              <a:spcAft>
                <a:spcPts val="0"/>
              </a:spcAft>
              <a:buSzPts val="1100"/>
              <a:buChar char="-"/>
            </a:pPr>
            <a:r>
              <a:rPr lang="th"/>
              <a:t>Access log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Project description (recap)</a:t>
            </a:r>
            <a:endParaRPr/>
          </a:p>
        </p:txBody>
      </p:sp>
      <p:sp>
        <p:nvSpPr>
          <p:cNvPr id="298" name="Google Shape;298;p16"/>
          <p:cNvSpPr txBox="1"/>
          <p:nvPr>
            <p:ph idx="1" type="body"/>
          </p:nvPr>
        </p:nvSpPr>
        <p:spPr>
          <a:xfrm>
            <a:off x="311700" y="1076275"/>
            <a:ext cx="8520600" cy="3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h" sz="1250"/>
              <a:t>Our goal in creating a customer relationship management system (CRM) for the BMW showroom is to digitally transform the business by concentrating on the two areas of management, and maintenance. Such as</a:t>
            </a:r>
            <a:endParaRPr sz="1250"/>
          </a:p>
          <a:p>
            <a:pPr indent="-307975" lvl="0" marL="457200" rtl="0" algn="l">
              <a:spcBef>
                <a:spcPts val="1200"/>
              </a:spcBef>
              <a:spcAft>
                <a:spcPts val="0"/>
              </a:spcAft>
              <a:buSzPts val="1250"/>
              <a:buChar char="-"/>
            </a:pPr>
            <a:r>
              <a:rPr b="1" lang="th" sz="1250"/>
              <a:t>Dashboard for executive </a:t>
            </a:r>
            <a:endParaRPr b="1" sz="1250"/>
          </a:p>
          <a:p>
            <a:pPr indent="-307975" lvl="1" marL="914400" rtl="0" algn="l">
              <a:spcBef>
                <a:spcPts val="0"/>
              </a:spcBef>
              <a:spcAft>
                <a:spcPts val="0"/>
              </a:spcAft>
              <a:buSzPts val="1250"/>
              <a:buChar char="-"/>
            </a:pPr>
            <a:r>
              <a:rPr lang="th" sz="1250"/>
              <a:t>Sale statistics</a:t>
            </a:r>
            <a:endParaRPr sz="1250"/>
          </a:p>
          <a:p>
            <a:pPr indent="-307975" lvl="1" marL="914400" rtl="0" algn="l">
              <a:spcBef>
                <a:spcPts val="0"/>
              </a:spcBef>
              <a:spcAft>
                <a:spcPts val="0"/>
              </a:spcAft>
              <a:buSzPts val="1250"/>
              <a:buChar char="-"/>
            </a:pPr>
            <a:r>
              <a:rPr lang="th" sz="1250"/>
              <a:t>Purchase and repair history</a:t>
            </a:r>
            <a:endParaRPr sz="1250"/>
          </a:p>
          <a:p>
            <a:pPr indent="-307975" lvl="1" marL="914400" rtl="0" algn="l">
              <a:spcBef>
                <a:spcPts val="0"/>
              </a:spcBef>
              <a:spcAft>
                <a:spcPts val="0"/>
              </a:spcAft>
              <a:buSzPts val="1250"/>
              <a:buChar char="-"/>
            </a:pPr>
            <a:r>
              <a:rPr lang="th" sz="1250"/>
              <a:t>Repair Performance</a:t>
            </a:r>
            <a:endParaRPr sz="1250"/>
          </a:p>
          <a:p>
            <a:pPr indent="-307975" lvl="0" marL="457200" rtl="0" algn="l">
              <a:spcBef>
                <a:spcPts val="0"/>
              </a:spcBef>
              <a:spcAft>
                <a:spcPts val="0"/>
              </a:spcAft>
              <a:buSzPts val="1250"/>
              <a:buChar char="-"/>
            </a:pPr>
            <a:r>
              <a:rPr b="1" lang="th" sz="1250"/>
              <a:t>Management system for maintenance team.</a:t>
            </a:r>
            <a:endParaRPr b="1" sz="1250"/>
          </a:p>
          <a:p>
            <a:pPr indent="-307975" lvl="1" marL="914400" rtl="0" algn="l">
              <a:spcBef>
                <a:spcPts val="0"/>
              </a:spcBef>
              <a:spcAft>
                <a:spcPts val="0"/>
              </a:spcAft>
              <a:buSzPts val="1250"/>
              <a:buChar char="-"/>
            </a:pPr>
            <a:r>
              <a:rPr lang="th" sz="1250"/>
              <a:t>Accident History </a:t>
            </a:r>
            <a:endParaRPr sz="1250"/>
          </a:p>
          <a:p>
            <a:pPr indent="-307975" lvl="1" marL="914400" rtl="0" algn="l">
              <a:spcBef>
                <a:spcPts val="0"/>
              </a:spcBef>
              <a:spcAft>
                <a:spcPts val="0"/>
              </a:spcAft>
              <a:buSzPts val="1250"/>
              <a:buChar char="-"/>
            </a:pPr>
            <a:r>
              <a:rPr lang="th" sz="1250"/>
              <a:t>Repair History</a:t>
            </a:r>
            <a:endParaRPr sz="1250"/>
          </a:p>
          <a:p>
            <a:pPr indent="-307975" lvl="1" marL="914400" rtl="0" algn="l">
              <a:spcBef>
                <a:spcPts val="0"/>
              </a:spcBef>
              <a:spcAft>
                <a:spcPts val="0"/>
              </a:spcAft>
              <a:buSzPts val="1250"/>
              <a:buChar char="-"/>
            </a:pPr>
            <a:r>
              <a:rPr lang="th" sz="1250"/>
              <a:t>Spair parts inventory</a:t>
            </a:r>
            <a:endParaRPr sz="1250"/>
          </a:p>
          <a:p>
            <a:pPr indent="-307975" lvl="1" marL="914400" rtl="0" algn="l">
              <a:spcBef>
                <a:spcPts val="0"/>
              </a:spcBef>
              <a:spcAft>
                <a:spcPts val="0"/>
              </a:spcAft>
              <a:buSzPts val="1250"/>
              <a:buChar char="-"/>
            </a:pPr>
            <a:r>
              <a:rPr lang="th" sz="1250"/>
              <a:t>Mechanic Team</a:t>
            </a:r>
            <a:endParaRPr sz="1250"/>
          </a:p>
          <a:p>
            <a:pPr indent="-307975" lvl="1" marL="914400" rtl="0" algn="l">
              <a:spcBef>
                <a:spcPts val="0"/>
              </a:spcBef>
              <a:spcAft>
                <a:spcPts val="0"/>
              </a:spcAft>
              <a:buSzPts val="1250"/>
              <a:buChar char="-"/>
            </a:pPr>
            <a:r>
              <a:rPr lang="th" sz="1250"/>
              <a:t>Customer History </a:t>
            </a:r>
            <a:endParaRPr sz="1250"/>
          </a:p>
          <a:p>
            <a:pPr indent="-307975" lvl="1" marL="914400" rtl="0" algn="l">
              <a:spcBef>
                <a:spcPts val="0"/>
              </a:spcBef>
              <a:spcAft>
                <a:spcPts val="0"/>
              </a:spcAft>
              <a:buSzPts val="1250"/>
              <a:buChar char="-"/>
            </a:pPr>
            <a:r>
              <a:rPr lang="th" sz="1250"/>
              <a:t>Purchase Order Transaction</a:t>
            </a:r>
            <a:endParaRPr sz="1250"/>
          </a:p>
          <a:p>
            <a:pPr indent="-307975" lvl="1" marL="914400" rtl="0" algn="l">
              <a:spcBef>
                <a:spcPts val="0"/>
              </a:spcBef>
              <a:spcAft>
                <a:spcPts val="0"/>
              </a:spcAft>
              <a:buSzPts val="1250"/>
              <a:buChar char="-"/>
            </a:pPr>
            <a:r>
              <a:rPr lang="th" sz="1250"/>
              <a:t>Vehicle History</a:t>
            </a:r>
            <a:endParaRPr sz="1250"/>
          </a:p>
          <a:p>
            <a:pPr indent="-307975" lvl="1" marL="914400" rtl="0" algn="l">
              <a:spcBef>
                <a:spcPts val="0"/>
              </a:spcBef>
              <a:spcAft>
                <a:spcPts val="0"/>
              </a:spcAft>
              <a:buSzPts val="1250"/>
              <a:buChar char="-"/>
            </a:pPr>
            <a:r>
              <a:rPr lang="th" sz="1250"/>
              <a:t>Warranty tracking</a:t>
            </a:r>
            <a:endParaRPr sz="1250"/>
          </a:p>
          <a:p>
            <a:pPr indent="0" lvl="0" marL="0" rtl="0" algn="l">
              <a:spcBef>
                <a:spcPts val="1200"/>
              </a:spcBef>
              <a:spcAft>
                <a:spcPts val="0"/>
              </a:spcAft>
              <a:buNone/>
            </a:pPr>
            <a:r>
              <a:t/>
            </a:r>
            <a:endParaRPr sz="1250"/>
          </a:p>
          <a:p>
            <a:pPr indent="0" lvl="0" marL="0" rtl="0" algn="l">
              <a:spcBef>
                <a:spcPts val="1200"/>
              </a:spcBef>
              <a:spcAft>
                <a:spcPts val="1200"/>
              </a:spcAft>
              <a:buNone/>
            </a:pPr>
            <a:r>
              <a:t/>
            </a:r>
            <a:endParaRPr sz="125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609" name="Shape 609"/>
        <p:cNvGrpSpPr/>
        <p:nvPr/>
      </p:nvGrpSpPr>
      <p:grpSpPr>
        <a:xfrm>
          <a:off x="0" y="0"/>
          <a:ext cx="0" cy="0"/>
          <a:chOff x="0" y="0"/>
          <a:chExt cx="0" cy="0"/>
        </a:xfrm>
      </p:grpSpPr>
      <p:sp>
        <p:nvSpPr>
          <p:cNvPr id="610" name="Google Shape;610;p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CRM of BMW</a:t>
            </a:r>
            <a:endParaRPr sz="2555"/>
          </a:p>
        </p:txBody>
      </p:sp>
      <p:sp>
        <p:nvSpPr>
          <p:cNvPr id="611" name="Google Shape;611;p52"/>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Relational Database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th"/>
              <a:t>Document Database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th"/>
              <a:t>Graphical Database</a:t>
            </a:r>
            <a:endParaRPr/>
          </a:p>
          <a:p>
            <a:pPr indent="0" lvl="0" marL="0" rtl="0" algn="l">
              <a:spcBef>
                <a:spcPts val="1200"/>
              </a:spcBef>
              <a:spcAft>
                <a:spcPts val="1200"/>
              </a:spcAft>
              <a:buNone/>
            </a:pPr>
            <a:r>
              <a:t/>
            </a:r>
            <a:endParaRPr/>
          </a:p>
        </p:txBody>
      </p:sp>
      <p:pic>
        <p:nvPicPr>
          <p:cNvPr id="612" name="Google Shape;612;p52"/>
          <p:cNvPicPr preferRelativeResize="0"/>
          <p:nvPr/>
        </p:nvPicPr>
        <p:blipFill>
          <a:blip r:embed="rId3">
            <a:alphaModFix/>
          </a:blip>
          <a:stretch>
            <a:fillRect/>
          </a:stretch>
        </p:blipFill>
        <p:spPr>
          <a:xfrm>
            <a:off x="4130225" y="1697223"/>
            <a:ext cx="2722450" cy="808200"/>
          </a:xfrm>
          <a:prstGeom prst="rect">
            <a:avLst/>
          </a:prstGeom>
          <a:noFill/>
          <a:ln>
            <a:noFill/>
          </a:ln>
          <a:effectLst>
            <a:outerShdw blurRad="57150" rotWithShape="0" algn="bl" dir="5400000" dist="19050">
              <a:srgbClr val="000000">
                <a:alpha val="50000"/>
              </a:srgbClr>
            </a:outerShdw>
          </a:effectLst>
        </p:spPr>
      </p:pic>
      <p:sp>
        <p:nvSpPr>
          <p:cNvPr id="613" name="Google Shape;613;p52"/>
          <p:cNvSpPr txBox="1"/>
          <p:nvPr>
            <p:ph idx="1" type="body"/>
          </p:nvPr>
        </p:nvSpPr>
        <p:spPr>
          <a:xfrm>
            <a:off x="4240375" y="670125"/>
            <a:ext cx="4419300" cy="635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770"/>
              <a:buNone/>
            </a:pPr>
            <a:r>
              <a:rPr lang="th" sz="1679"/>
              <a:t>If we can choose only one database</a:t>
            </a:r>
            <a:endParaRPr sz="1679"/>
          </a:p>
        </p:txBody>
      </p:sp>
      <p:pic>
        <p:nvPicPr>
          <p:cNvPr id="614" name="Google Shape;614;p52"/>
          <p:cNvPicPr preferRelativeResize="0"/>
          <p:nvPr/>
        </p:nvPicPr>
        <p:blipFill rotWithShape="1">
          <a:blip r:embed="rId3">
            <a:alphaModFix/>
          </a:blip>
          <a:srcRect b="0" l="0" r="20489" t="0"/>
          <a:stretch/>
        </p:blipFill>
        <p:spPr>
          <a:xfrm>
            <a:off x="4130225" y="2604775"/>
            <a:ext cx="2164699" cy="808200"/>
          </a:xfrm>
          <a:prstGeom prst="rect">
            <a:avLst/>
          </a:prstGeom>
          <a:noFill/>
          <a:ln>
            <a:noFill/>
          </a:ln>
          <a:effectLst>
            <a:outerShdw blurRad="57150" rotWithShape="0" algn="bl" dir="5400000" dist="19050">
              <a:srgbClr val="000000">
                <a:alpha val="50000"/>
              </a:srgbClr>
            </a:outerShdw>
          </a:effectLst>
        </p:spPr>
      </p:pic>
      <p:pic>
        <p:nvPicPr>
          <p:cNvPr id="615" name="Google Shape;615;p52"/>
          <p:cNvPicPr preferRelativeResize="0"/>
          <p:nvPr/>
        </p:nvPicPr>
        <p:blipFill rotWithShape="1">
          <a:blip r:embed="rId3">
            <a:alphaModFix/>
          </a:blip>
          <a:srcRect b="0" l="40176" r="-19686" t="0"/>
          <a:stretch/>
        </p:blipFill>
        <p:spPr>
          <a:xfrm>
            <a:off x="4130225" y="3512325"/>
            <a:ext cx="2164699" cy="808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619" name="Shape 619"/>
        <p:cNvGrpSpPr/>
        <p:nvPr/>
      </p:nvGrpSpPr>
      <p:grpSpPr>
        <a:xfrm>
          <a:off x="0" y="0"/>
          <a:ext cx="0" cy="0"/>
          <a:chOff x="0" y="0"/>
          <a:chExt cx="0" cy="0"/>
        </a:xfrm>
      </p:grpSpPr>
      <p:sp>
        <p:nvSpPr>
          <p:cNvPr id="620" name="Google Shape;620;p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Conclusion</a:t>
            </a:r>
            <a:endParaRPr/>
          </a:p>
        </p:txBody>
      </p:sp>
      <p:sp>
        <p:nvSpPr>
          <p:cNvPr id="621" name="Google Shape;621;p53"/>
          <p:cNvSpPr txBox="1"/>
          <p:nvPr>
            <p:ph idx="1" type="body"/>
          </p:nvPr>
        </p:nvSpPr>
        <p:spPr>
          <a:xfrm>
            <a:off x="1786000" y="142750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h"/>
              <a:t>For our the Customer Relationship Manage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625" name="Shape 625"/>
        <p:cNvGrpSpPr/>
        <p:nvPr/>
      </p:nvGrpSpPr>
      <p:grpSpPr>
        <a:xfrm>
          <a:off x="0" y="0"/>
          <a:ext cx="0" cy="0"/>
          <a:chOff x="0" y="0"/>
          <a:chExt cx="0" cy="0"/>
        </a:xfrm>
      </p:grpSpPr>
      <p:sp>
        <p:nvSpPr>
          <p:cNvPr id="626" name="Google Shape;626;p54"/>
          <p:cNvSpPr txBox="1"/>
          <p:nvPr>
            <p:ph type="title"/>
          </p:nvPr>
        </p:nvSpPr>
        <p:spPr>
          <a:xfrm>
            <a:off x="3003150" y="2215100"/>
            <a:ext cx="31377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sz="4600"/>
              <a:t>Thank you </a:t>
            </a:r>
            <a:endParaRPr sz="4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Design of Graph Model</a:t>
            </a:r>
            <a:endParaRPr/>
          </a:p>
        </p:txBody>
      </p:sp>
      <p:sp>
        <p:nvSpPr>
          <p:cNvPr id="304" name="Google Shape;304;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5" name="Google Shape;305;p17"/>
          <p:cNvPicPr preferRelativeResize="0"/>
          <p:nvPr/>
        </p:nvPicPr>
        <p:blipFill>
          <a:blip r:embed="rId3">
            <a:alphaModFix/>
          </a:blip>
          <a:stretch>
            <a:fillRect/>
          </a:stretch>
        </p:blipFill>
        <p:spPr>
          <a:xfrm>
            <a:off x="1810449" y="1366525"/>
            <a:ext cx="5437399" cy="3788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309" name="Shape 309"/>
        <p:cNvGrpSpPr/>
        <p:nvPr/>
      </p:nvGrpSpPr>
      <p:grpSpPr>
        <a:xfrm>
          <a:off x="0" y="0"/>
          <a:ext cx="0" cy="0"/>
          <a:chOff x="0" y="0"/>
          <a:chExt cx="0" cy="0"/>
        </a:xfrm>
      </p:grpSpPr>
      <p:sp>
        <p:nvSpPr>
          <p:cNvPr id="310" name="Google Shape;310;p18"/>
          <p:cNvSpPr txBox="1"/>
          <p:nvPr>
            <p:ph type="title"/>
          </p:nvPr>
        </p:nvSpPr>
        <p:spPr>
          <a:xfrm>
            <a:off x="68175"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Total Nodes in Neo4j Database</a:t>
            </a:r>
            <a:endParaRPr/>
          </a:p>
        </p:txBody>
      </p:sp>
      <p:sp>
        <p:nvSpPr>
          <p:cNvPr id="311" name="Google Shape;311;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2" name="Google Shape;312;p18"/>
          <p:cNvPicPr preferRelativeResize="0"/>
          <p:nvPr/>
        </p:nvPicPr>
        <p:blipFill>
          <a:blip r:embed="rId3">
            <a:alphaModFix/>
          </a:blip>
          <a:stretch>
            <a:fillRect/>
          </a:stretch>
        </p:blipFill>
        <p:spPr>
          <a:xfrm>
            <a:off x="1643775" y="557125"/>
            <a:ext cx="5569175" cy="4440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316" name="Shape 316"/>
        <p:cNvGrpSpPr/>
        <p:nvPr/>
      </p:nvGrpSpPr>
      <p:grpSpPr>
        <a:xfrm>
          <a:off x="0" y="0"/>
          <a:ext cx="0" cy="0"/>
          <a:chOff x="0" y="0"/>
          <a:chExt cx="0" cy="0"/>
        </a:xfrm>
      </p:grpSpPr>
      <p:sp>
        <p:nvSpPr>
          <p:cNvPr id="317" name="Google Shape;317;p19"/>
          <p:cNvSpPr txBox="1"/>
          <p:nvPr>
            <p:ph type="title"/>
          </p:nvPr>
        </p:nvSpPr>
        <p:spPr>
          <a:xfrm>
            <a:off x="96300" y="415225"/>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Sample Nodes</a:t>
            </a:r>
            <a:endParaRPr/>
          </a:p>
        </p:txBody>
      </p:sp>
      <p:sp>
        <p:nvSpPr>
          <p:cNvPr id="318" name="Google Shape;318;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9" name="Google Shape;319;p19"/>
          <p:cNvPicPr preferRelativeResize="0"/>
          <p:nvPr/>
        </p:nvPicPr>
        <p:blipFill>
          <a:blip r:embed="rId3">
            <a:alphaModFix/>
          </a:blip>
          <a:stretch>
            <a:fillRect/>
          </a:stretch>
        </p:blipFill>
        <p:spPr>
          <a:xfrm>
            <a:off x="1776763" y="2354711"/>
            <a:ext cx="5044576" cy="2402890"/>
          </a:xfrm>
          <a:prstGeom prst="rect">
            <a:avLst/>
          </a:prstGeom>
          <a:noFill/>
          <a:ln>
            <a:noFill/>
          </a:ln>
        </p:spPr>
      </p:pic>
      <p:pic>
        <p:nvPicPr>
          <p:cNvPr id="320" name="Google Shape;320;p19"/>
          <p:cNvPicPr preferRelativeResize="0"/>
          <p:nvPr/>
        </p:nvPicPr>
        <p:blipFill>
          <a:blip r:embed="rId4">
            <a:alphaModFix/>
          </a:blip>
          <a:stretch>
            <a:fillRect/>
          </a:stretch>
        </p:blipFill>
        <p:spPr>
          <a:xfrm>
            <a:off x="4500550" y="1792375"/>
            <a:ext cx="1795950" cy="1141975"/>
          </a:xfrm>
          <a:prstGeom prst="rect">
            <a:avLst/>
          </a:prstGeom>
          <a:noFill/>
          <a:ln>
            <a:noFill/>
          </a:ln>
          <a:effectLst>
            <a:outerShdw blurRad="57150" rotWithShape="0" algn="bl" dir="5400000" dist="19050">
              <a:srgbClr val="000000">
                <a:alpha val="50000"/>
              </a:srgbClr>
            </a:outerShdw>
          </a:effectLst>
        </p:spPr>
      </p:pic>
      <p:pic>
        <p:nvPicPr>
          <p:cNvPr id="321" name="Google Shape;321;p19"/>
          <p:cNvPicPr preferRelativeResize="0"/>
          <p:nvPr/>
        </p:nvPicPr>
        <p:blipFill rotWithShape="1">
          <a:blip r:embed="rId5">
            <a:alphaModFix/>
          </a:blip>
          <a:srcRect b="0" l="0" r="36098" t="0"/>
          <a:stretch/>
        </p:blipFill>
        <p:spPr>
          <a:xfrm>
            <a:off x="1847175" y="1420849"/>
            <a:ext cx="1658400" cy="1513500"/>
          </a:xfrm>
          <a:prstGeom prst="rect">
            <a:avLst/>
          </a:prstGeom>
          <a:noFill/>
          <a:ln>
            <a:noFill/>
          </a:ln>
          <a:effectLst>
            <a:outerShdw blurRad="57150" rotWithShape="0" algn="bl" dir="5400000" dist="19050">
              <a:srgbClr val="000000">
                <a:alpha val="50000"/>
              </a:srgbClr>
            </a:outerShdw>
          </a:effectLst>
        </p:spPr>
      </p:pic>
      <p:pic>
        <p:nvPicPr>
          <p:cNvPr id="322" name="Google Shape;322;p19"/>
          <p:cNvPicPr preferRelativeResize="0"/>
          <p:nvPr/>
        </p:nvPicPr>
        <p:blipFill>
          <a:blip r:embed="rId6">
            <a:alphaModFix/>
          </a:blip>
          <a:stretch>
            <a:fillRect/>
          </a:stretch>
        </p:blipFill>
        <p:spPr>
          <a:xfrm>
            <a:off x="0" y="2600102"/>
            <a:ext cx="1744273" cy="1141975"/>
          </a:xfrm>
          <a:prstGeom prst="rect">
            <a:avLst/>
          </a:prstGeom>
          <a:noFill/>
          <a:ln>
            <a:noFill/>
          </a:ln>
          <a:effectLst>
            <a:outerShdw blurRad="57150" rotWithShape="0" algn="bl" dir="5400000" dist="19050">
              <a:srgbClr val="000000">
                <a:alpha val="50000"/>
              </a:srgbClr>
            </a:outerShdw>
          </a:effectLst>
        </p:spPr>
      </p:pic>
      <p:pic>
        <p:nvPicPr>
          <p:cNvPr id="323" name="Google Shape;323;p19"/>
          <p:cNvPicPr preferRelativeResize="0"/>
          <p:nvPr/>
        </p:nvPicPr>
        <p:blipFill>
          <a:blip r:embed="rId7">
            <a:alphaModFix/>
          </a:blip>
          <a:stretch>
            <a:fillRect/>
          </a:stretch>
        </p:blipFill>
        <p:spPr>
          <a:xfrm>
            <a:off x="1248400" y="4025888"/>
            <a:ext cx="1795950" cy="1027687"/>
          </a:xfrm>
          <a:prstGeom prst="rect">
            <a:avLst/>
          </a:prstGeom>
          <a:noFill/>
          <a:ln>
            <a:noFill/>
          </a:ln>
          <a:effectLst>
            <a:outerShdw blurRad="57150" rotWithShape="0" algn="bl" dir="5400000" dist="19050">
              <a:srgbClr val="000000">
                <a:alpha val="50000"/>
              </a:srgbClr>
            </a:outerShdw>
          </a:effectLst>
        </p:spPr>
      </p:pic>
      <p:pic>
        <p:nvPicPr>
          <p:cNvPr id="324" name="Google Shape;324;p19"/>
          <p:cNvPicPr preferRelativeResize="0"/>
          <p:nvPr/>
        </p:nvPicPr>
        <p:blipFill rotWithShape="1">
          <a:blip r:embed="rId8">
            <a:alphaModFix/>
          </a:blip>
          <a:srcRect b="0" l="0" r="45781" t="0"/>
          <a:stretch/>
        </p:blipFill>
        <p:spPr>
          <a:xfrm>
            <a:off x="6757100" y="2769559"/>
            <a:ext cx="2285949" cy="706841"/>
          </a:xfrm>
          <a:prstGeom prst="rect">
            <a:avLst/>
          </a:prstGeom>
          <a:noFill/>
          <a:ln>
            <a:noFill/>
          </a:ln>
          <a:effectLst>
            <a:outerShdw blurRad="57150" rotWithShape="0" algn="bl" dir="5400000" dist="19050">
              <a:srgbClr val="000000">
                <a:alpha val="50000"/>
              </a:srgbClr>
            </a:outerShdw>
          </a:effectLst>
        </p:spPr>
      </p:pic>
      <p:pic>
        <p:nvPicPr>
          <p:cNvPr id="325" name="Google Shape;325;p19"/>
          <p:cNvPicPr preferRelativeResize="0"/>
          <p:nvPr/>
        </p:nvPicPr>
        <p:blipFill rotWithShape="1">
          <a:blip r:embed="rId9">
            <a:alphaModFix/>
          </a:blip>
          <a:srcRect b="0" l="0" r="27964" t="0"/>
          <a:stretch/>
        </p:blipFill>
        <p:spPr>
          <a:xfrm>
            <a:off x="6757100" y="3968750"/>
            <a:ext cx="2285941" cy="1141975"/>
          </a:xfrm>
          <a:prstGeom prst="rect">
            <a:avLst/>
          </a:prstGeom>
          <a:noFill/>
          <a:ln>
            <a:noFill/>
          </a:ln>
          <a:effectLst>
            <a:outerShdw blurRad="57150" rotWithShape="0" algn="bl" dir="5400000" dist="19050">
              <a:srgbClr val="000000">
                <a:alpha val="50000"/>
              </a:srgbClr>
            </a:outerShdw>
          </a:effectLst>
        </p:spPr>
      </p:pic>
      <p:pic>
        <p:nvPicPr>
          <p:cNvPr id="326" name="Google Shape;326;p19"/>
          <p:cNvPicPr preferRelativeResize="0"/>
          <p:nvPr/>
        </p:nvPicPr>
        <p:blipFill>
          <a:blip r:embed="rId10">
            <a:alphaModFix/>
          </a:blip>
          <a:stretch>
            <a:fillRect/>
          </a:stretch>
        </p:blipFill>
        <p:spPr>
          <a:xfrm>
            <a:off x="3764600" y="476895"/>
            <a:ext cx="2857696" cy="1141975"/>
          </a:xfrm>
          <a:prstGeom prst="rect">
            <a:avLst/>
          </a:prstGeom>
          <a:noFill/>
          <a:ln>
            <a:noFill/>
          </a:ln>
          <a:effectLst>
            <a:outerShdw blurRad="57150" rotWithShape="0" algn="bl" dir="5400000" dist="28575">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6000">
              <a:srgbClr val="E6E6E6"/>
            </a:gs>
            <a:gs pos="100000">
              <a:srgbClr val="CCCCCC"/>
            </a:gs>
          </a:gsLst>
          <a:lin ang="5400012" scaled="0"/>
        </a:gradFill>
      </p:bgPr>
    </p:bg>
    <p:spTree>
      <p:nvGrpSpPr>
        <p:cNvPr id="330" name="Shape 330"/>
        <p:cNvGrpSpPr/>
        <p:nvPr/>
      </p:nvGrpSpPr>
      <p:grpSpPr>
        <a:xfrm>
          <a:off x="0" y="0"/>
          <a:ext cx="0" cy="0"/>
          <a:chOff x="0" y="0"/>
          <a:chExt cx="0" cy="0"/>
        </a:xfrm>
      </p:grpSpPr>
      <p:sp>
        <p:nvSpPr>
          <p:cNvPr id="331" name="Google Shape;331;p20"/>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h" sz="3900">
                <a:solidFill>
                  <a:schemeClr val="dk2"/>
                </a:solidFill>
              </a:rPr>
              <a:t>Scenarios:</a:t>
            </a:r>
            <a:endParaRPr sz="39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chemeClr val="lt1"/>
            </a:gs>
            <a:gs pos="76000">
              <a:srgbClr val="E6E6E6"/>
            </a:gs>
            <a:gs pos="100000">
              <a:srgbClr val="CCCCCC"/>
            </a:gs>
          </a:gsLst>
          <a:lin ang="5400012" scaled="0"/>
        </a:gradFill>
      </p:bgPr>
    </p:bg>
    <p:spTree>
      <p:nvGrpSpPr>
        <p:cNvPr id="335" name="Shape 335"/>
        <p:cNvGrpSpPr/>
        <p:nvPr/>
      </p:nvGrpSpPr>
      <p:grpSpPr>
        <a:xfrm>
          <a:off x="0" y="0"/>
          <a:ext cx="0" cy="0"/>
          <a:chOff x="0" y="0"/>
          <a:chExt cx="0" cy="0"/>
        </a:xfrm>
      </p:grpSpPr>
      <p:sp>
        <p:nvSpPr>
          <p:cNvPr id="336" name="Google Shape;336;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solidFill>
                  <a:srgbClr val="3A3A3A"/>
                </a:solidFill>
                <a:highlight>
                  <a:schemeClr val="lt1"/>
                </a:highlight>
              </a:rPr>
              <a:t>Issaret:  </a:t>
            </a:r>
            <a:r>
              <a:rPr lang="th">
                <a:solidFill>
                  <a:srgbClr val="3A3A3A"/>
                </a:solidFill>
                <a:highlight>
                  <a:schemeClr val="lt1"/>
                </a:highlight>
              </a:rPr>
              <a:t>Select to find which car that is have more than 2 repair jobs for repair the same details within 1 month?</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a:p>
            <a:pPr indent="0" lvl="0" marL="0" rtl="0" algn="l">
              <a:spcBef>
                <a:spcPts val="0"/>
              </a:spcBef>
              <a:spcAft>
                <a:spcPts val="0"/>
              </a:spcAft>
              <a:buNone/>
            </a:pPr>
            <a:r>
              <a:t/>
            </a:r>
            <a:endParaRPr>
              <a:solidFill>
                <a:srgbClr val="3A3A3A"/>
              </a:solidFill>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